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03"/>
    <p:restoredTop sz="52192"/>
  </p:normalViewPr>
  <p:slideViewPr>
    <p:cSldViewPr snapToGrid="0" snapToObjects="1">
      <p:cViewPr varScale="1">
        <p:scale>
          <a:sx n="84" d="100"/>
          <a:sy n="84" d="100"/>
        </p:scale>
        <p:origin x="21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251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we are going to walk through the 2026–2028 Strategic Plan that is before us for approval. </a:t>
            </a:r>
          </a:p>
          <a:p>
            <a:r>
              <a:rPr lang="en-US" dirty="0"/>
              <a:t>We have about 25 minutes together before we move to the vote, </a:t>
            </a:r>
          </a:p>
          <a:p>
            <a:r>
              <a:rPr lang="en-US" dirty="0"/>
              <a:t>so I want to make sure we cover not just what is in the plan, </a:t>
            </a:r>
          </a:p>
          <a:p>
            <a:r>
              <a:rPr lang="en-US" dirty="0"/>
              <a:t>but why it is shaped the way it is.
Let me begin with a question I have been sitting with: </a:t>
            </a:r>
          </a:p>
          <a:p>
            <a:r>
              <a:rPr lang="en-US" i="1" dirty="0"/>
              <a:t>What kind of moment are we in?</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theme of this Annual Meeting, "for such a time as this," is more than a theme. It is frame for everything in this plan.
Esther's story is not about certainty. It is about people who are entrusted with responsibility, who recognize the moment before them, and who act with courage, humility, and faithfulness.
That is where we are. This plan does not pretend we can control the future of the church. It does say: </a:t>
            </a:r>
          </a:p>
          <a:p>
            <a:r>
              <a:rPr lang="en-US" dirty="0"/>
              <a:t>- here are the things entrusted to us. </a:t>
            </a:r>
          </a:p>
          <a:p>
            <a:r>
              <a:rPr lang="en-US" dirty="0"/>
              <a:t>- Here is what faithful attention looks like in this season. </a:t>
            </a:r>
          </a:p>
          <a:p>
            <a:endParaRPr lang="en-US" dirty="0"/>
          </a:p>
          <a:p>
            <a:r>
              <a:rPr lang="en-US" i="1" dirty="0"/>
              <a:t>Let us be those people.</a:t>
            </a:r>
          </a:p>
          <a:p>
            <a:r>
              <a:rPr lang="en-US" dirty="0"/>
              <a:t>
With this frame in mind, let dive into the plan….</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talk about where we are going, we need to be honest about where we are.
The data has been clear….and also complex. </a:t>
            </a:r>
          </a:p>
          <a:p>
            <a:r>
              <a:rPr lang="en-US" dirty="0"/>
              <a:t>There is strong support for Toward 2035, 93% of respondents. </a:t>
            </a:r>
          </a:p>
          <a:p>
            <a:r>
              <a:rPr lang="en-US" dirty="0"/>
              <a:t>This is actually quite a remarkable percentage. We are also ranked among the highest nationally in familiarity with that initiative.
But the emotional landscape is layered. </a:t>
            </a:r>
          </a:p>
          <a:p>
            <a:r>
              <a:rPr lang="en-US" dirty="0"/>
              <a:t>Hope exists alongside grief, fatigue, and real skepticism </a:t>
            </a:r>
          </a:p>
          <a:p>
            <a:r>
              <a:rPr lang="en-US" dirty="0"/>
              <a:t>rooted in past experiences of change that was announced but not accompanied well.
And congregations have named what they actually need: </a:t>
            </a:r>
          </a:p>
          <a:p>
            <a:r>
              <a:rPr lang="en-US" dirty="0"/>
              <a:t>-help reaching outward, </a:t>
            </a:r>
          </a:p>
          <a:p>
            <a:r>
              <a:rPr lang="en-US" dirty="0"/>
              <a:t>-becoming multigenerational, </a:t>
            </a:r>
          </a:p>
          <a:p>
            <a:r>
              <a:rPr lang="en-US" dirty="0"/>
              <a:t>-connecting with one another, </a:t>
            </a:r>
          </a:p>
          <a:p>
            <a:r>
              <a:rPr lang="en-US" dirty="0"/>
              <a:t>-and discerning their futures.
</a:t>
            </a:r>
          </a:p>
          <a:p>
            <a:r>
              <a:rPr lang="en-US" dirty="0"/>
              <a:t>This plan is shaped by that tension ,</a:t>
            </a:r>
          </a:p>
          <a:p>
            <a:r>
              <a:rPr lang="en-US" dirty="0"/>
              <a:t> the call to move with courage,</a:t>
            </a:r>
          </a:p>
          <a:p>
            <a:r>
              <a:rPr lang="en-US" dirty="0"/>
              <a:t> while also building trust, capacity, and care along the way.
The autumn path behind me is no accident. </a:t>
            </a:r>
          </a:p>
          <a:p>
            <a:r>
              <a:rPr lang="en-US" dirty="0"/>
              <a:t>We are in a season of change. The leaves are changing., we have new life emerging all around us out of winters slumber. </a:t>
            </a:r>
          </a:p>
          <a:p>
            <a:r>
              <a:rPr lang="en-US" dirty="0"/>
              <a:t>There is beauty and grief in the same frame. </a:t>
            </a:r>
          </a:p>
          <a:p>
            <a:r>
              <a:rPr lang="en-US" dirty="0"/>
              <a:t>And there is still light coming through.</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share an image that has helped me understand the shift from the previous plan to this one.
Imagine a 5,000-piece puzzle,</a:t>
            </a:r>
          </a:p>
          <a:p>
            <a:r>
              <a:rPr lang="en-US" dirty="0"/>
              <a:t> the kind where you open the box, pour everything onto the table, and try to make sense of the whole picture at once. </a:t>
            </a:r>
          </a:p>
          <a:p>
            <a:r>
              <a:rPr lang="en-US" dirty="0"/>
              <a:t>That was </a:t>
            </a:r>
            <a:r>
              <a:rPr lang="en-US" dirty="0" err="1"/>
              <a:t>kinda</a:t>
            </a:r>
            <a:r>
              <a:rPr lang="en-US" dirty="0"/>
              <a:t> like our the 2024–2025 plan. </a:t>
            </a:r>
          </a:p>
          <a:p>
            <a:r>
              <a:rPr lang="en-US" dirty="0"/>
              <a:t>It had Twenty-one </a:t>
            </a:r>
            <a:r>
              <a:rPr lang="en-US" i="1" dirty="0"/>
              <a:t>activity streams</a:t>
            </a:r>
            <a:r>
              <a:rPr lang="en-US" dirty="0"/>
              <a:t>. </a:t>
            </a:r>
          </a:p>
          <a:p>
            <a:r>
              <a:rPr lang="en-US" dirty="0"/>
              <a:t>The picture mattered. </a:t>
            </a:r>
          </a:p>
          <a:p>
            <a:r>
              <a:rPr lang="en-US" dirty="0"/>
              <a:t>The work was faithful. </a:t>
            </a:r>
          </a:p>
          <a:p>
            <a:r>
              <a:rPr lang="en-US" dirty="0"/>
              <a:t>But the scope was larger than our available capacity,</a:t>
            </a:r>
          </a:p>
          <a:p>
            <a:r>
              <a:rPr lang="en-US" dirty="0"/>
              <a:t> especially during a season of staff transition and stretched volunteer energy.
This plan does not give up on the picture. </a:t>
            </a:r>
          </a:p>
          <a:p>
            <a:r>
              <a:rPr lang="en-US" dirty="0"/>
              <a:t>It changes how we approach it.
It is more like beginning with a 500-piece puzzle. </a:t>
            </a:r>
          </a:p>
          <a:p>
            <a:r>
              <a:rPr lang="en-US" dirty="0"/>
              <a:t>We are still trying to discern the larger picture of faithful, sustainable, and adaptive ministry across EOORC,</a:t>
            </a:r>
          </a:p>
          <a:p>
            <a:r>
              <a:rPr lang="en-US" dirty="0"/>
              <a:t>but we are beginning in a more manageable way. </a:t>
            </a:r>
          </a:p>
          <a:p>
            <a:r>
              <a:rPr lang="en-US" dirty="0"/>
              <a:t>We are putting the edges together first: </a:t>
            </a:r>
          </a:p>
          <a:p>
            <a:r>
              <a:rPr lang="en-US" dirty="0"/>
              <a:t>-congregational health, </a:t>
            </a:r>
          </a:p>
          <a:p>
            <a:r>
              <a:rPr lang="en-US" dirty="0"/>
              <a:t>-supported leadership, </a:t>
            </a:r>
          </a:p>
          <a:p>
            <a:r>
              <a:rPr lang="en-US" dirty="0"/>
              <a:t>-clearer regional systems, </a:t>
            </a:r>
          </a:p>
          <a:p>
            <a:r>
              <a:rPr lang="en-US" dirty="0"/>
              <a:t>-and collaboration. </a:t>
            </a:r>
          </a:p>
          <a:p>
            <a:endParaRPr lang="en-US" dirty="0"/>
          </a:p>
          <a:p>
            <a:r>
              <a:rPr lang="en-US" dirty="0"/>
              <a:t>Those edges help us see the shape of the work. </a:t>
            </a:r>
          </a:p>
          <a:p>
            <a:r>
              <a:rPr lang="en-US" dirty="0"/>
              <a:t>Enough structure to begin, </a:t>
            </a:r>
          </a:p>
          <a:p>
            <a:r>
              <a:rPr lang="en-US" dirty="0"/>
              <a:t>enough focus to make progress, </a:t>
            </a:r>
          </a:p>
          <a:p>
            <a:r>
              <a:rPr lang="en-US" dirty="0"/>
              <a:t>enough flexibility to adjust as the picture becomes clearer.</a:t>
            </a:r>
          </a:p>
          <a:p>
            <a:endParaRPr lang="en-US" dirty="0"/>
          </a:p>
          <a:p>
            <a:r>
              <a:rPr lang="en-US" dirty="0"/>
              <a:t>That is really what this plan is trying to do.</a:t>
            </a:r>
          </a:p>
          <a:p>
            <a:r>
              <a:rPr lang="en-US" dirty="0"/>
              <a:t> It is not trying to solve everything at once.</a:t>
            </a:r>
          </a:p>
          <a:p>
            <a:r>
              <a:rPr lang="en-US" dirty="0"/>
              <a:t> It is helping us work faithfully with what is in front of us, </a:t>
            </a:r>
          </a:p>
          <a:p>
            <a:r>
              <a:rPr lang="en-US" dirty="0"/>
              <a:t> learn as we go, </a:t>
            </a:r>
          </a:p>
          <a:p>
            <a:r>
              <a:rPr lang="en-US" dirty="0"/>
              <a:t>and build enough clarity and trust that the next pieces can begin to find their place.</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plan is built on three disciplines we learned from 2024–2025.
</a:t>
            </a:r>
            <a:r>
              <a:rPr lang="en-US" b="1" dirty="0"/>
              <a:t>Small-batch focus:</a:t>
            </a:r>
          </a:p>
          <a:p>
            <a:r>
              <a:rPr lang="en-US" dirty="0"/>
              <a:t>No more than three active regional priorities at once. </a:t>
            </a:r>
          </a:p>
          <a:p>
            <a:r>
              <a:rPr lang="en-US" dirty="0"/>
              <a:t>This is not timidity, it is discipline. </a:t>
            </a:r>
          </a:p>
          <a:p>
            <a:r>
              <a:rPr lang="en-US" dirty="0"/>
              <a:t>It gives us permission to say "not yet" to good ideas, </a:t>
            </a:r>
          </a:p>
          <a:p>
            <a:r>
              <a:rPr lang="en-US" dirty="0"/>
              <a:t>  so that what we do take on can be done with care and follow-through.
</a:t>
            </a:r>
            <a:r>
              <a:rPr lang="en-US" b="1" dirty="0"/>
              <a:t>Outcomes, not activities:</a:t>
            </a:r>
            <a:r>
              <a:rPr lang="en-US" dirty="0"/>
              <a:t> </a:t>
            </a:r>
          </a:p>
          <a:p>
            <a:r>
              <a:rPr lang="en-US" dirty="0"/>
              <a:t>The question is not "did we do the thing?" It is "did it make a difference?" </a:t>
            </a:r>
          </a:p>
          <a:p>
            <a:r>
              <a:rPr lang="en-US" dirty="0"/>
              <a:t>That is a significant shift in how we understand faithfulness and accountability.
</a:t>
            </a:r>
            <a:r>
              <a:rPr lang="en-US" b="1" dirty="0"/>
              <a:t>Permission to change: </a:t>
            </a:r>
          </a:p>
          <a:p>
            <a:r>
              <a:rPr lang="en-US" dirty="0"/>
              <a:t>built-in reviews at six months and annually. </a:t>
            </a:r>
          </a:p>
          <a:p>
            <a:r>
              <a:rPr lang="en-US" dirty="0"/>
              <a:t>These are not bureaucratic add-ons. </a:t>
            </a:r>
          </a:p>
          <a:p>
            <a:r>
              <a:rPr lang="en-US" dirty="0"/>
              <a:t>They are an expression of genuine humility about our ability to predict what will be needed. </a:t>
            </a:r>
          </a:p>
          <a:p>
            <a:r>
              <a:rPr lang="en-US" dirty="0"/>
              <a:t>Fidelity to this plan means fidelity to the learning.
Like a navigator with a compass and a map: </a:t>
            </a:r>
          </a:p>
          <a:p>
            <a:r>
              <a:rPr lang="en-US" dirty="0"/>
              <a:t>we have a direction, </a:t>
            </a:r>
          </a:p>
          <a:p>
            <a:r>
              <a:rPr lang="en-US" dirty="0"/>
              <a:t>we have tools for the journey,</a:t>
            </a:r>
          </a:p>
          <a:p>
            <a:r>
              <a:rPr lang="en-US" dirty="0"/>
              <a:t> and we have the wisdom to adjust course when the terrain requires it.</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four commitments are the edges of our puzzle,</a:t>
            </a:r>
          </a:p>
          <a:p>
            <a:r>
              <a:rPr lang="en-US" dirty="0"/>
              <a:t>  the structure that helps everything else find its place.
The first two,  congregational health and supported leadership,</a:t>
            </a:r>
          </a:p>
          <a:p>
            <a:r>
              <a:rPr lang="en-US" dirty="0"/>
              <a:t> are about the people and communities we exist to serve and support. </a:t>
            </a:r>
          </a:p>
          <a:p>
            <a:endParaRPr lang="en-US" dirty="0"/>
          </a:p>
          <a:p>
            <a:r>
              <a:rPr lang="en-US" dirty="0"/>
              <a:t>The second two, regional systems and collaborative ministry,</a:t>
            </a:r>
          </a:p>
          <a:p>
            <a:r>
              <a:rPr lang="en-US" dirty="0"/>
              <a:t> are about how we organize and enable that work.
these are intricately connected: </a:t>
            </a:r>
          </a:p>
          <a:p>
            <a:r>
              <a:rPr lang="en-US" dirty="0"/>
              <a:t>One cannot support leaders well if your systems are confusing and trust-eroding. </a:t>
            </a:r>
          </a:p>
          <a:p>
            <a:r>
              <a:rPr lang="en-US" dirty="0"/>
              <a:t>One cannot foster collaborative ministry if congregations lack the basic health and clarity to take that risk. </a:t>
            </a:r>
          </a:p>
          <a:p>
            <a:r>
              <a:rPr lang="en-US" dirty="0"/>
              <a:t>The commitments build on each other.
And last, but not least we have Commitment four: </a:t>
            </a:r>
          </a:p>
          <a:p>
            <a:r>
              <a:rPr lang="en-US" dirty="0"/>
              <a:t>the language of emergence is intentional. </a:t>
            </a:r>
          </a:p>
          <a:p>
            <a:r>
              <a:rPr lang="en-US" dirty="0"/>
              <a:t>This is not about EOORC launching new programs. </a:t>
            </a:r>
          </a:p>
          <a:p>
            <a:r>
              <a:rPr lang="en-US" dirty="0"/>
              <a:t>It is about creating conditions for new ministry to emerge from congregational life itself ,</a:t>
            </a:r>
          </a:p>
          <a:p>
            <a:r>
              <a:rPr lang="en-US" dirty="0"/>
              <a:t>   and then supporting what arises. </a:t>
            </a:r>
          </a:p>
          <a:p>
            <a:r>
              <a:rPr lang="en-US" dirty="0"/>
              <a:t>That is a cultural shift.</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way forward. </a:t>
            </a:r>
          </a:p>
          <a:p>
            <a:r>
              <a:rPr lang="en-US" dirty="0"/>
              <a:t>There is light ahead. </a:t>
            </a:r>
          </a:p>
          <a:p>
            <a:r>
              <a:rPr lang="en-US" dirty="0"/>
              <a:t>There may be a lot of pieces to figure our and we may not see the whole picture at once quite yet, and that is all right. </a:t>
            </a:r>
          </a:p>
          <a:p>
            <a:r>
              <a:rPr lang="en-US" dirty="0"/>
              <a:t>The edges can be found to help the image take shape.
</a:t>
            </a:r>
            <a:r>
              <a:rPr lang="en-US" i="1" dirty="0"/>
              <a:t>Year 1 is about establishing foundations. </a:t>
            </a:r>
          </a:p>
          <a:p>
            <a:r>
              <a:rPr lang="en-US" dirty="0"/>
              <a:t>Before we can accompany congregations through major transitions, we need to know where they are. </a:t>
            </a:r>
          </a:p>
          <a:p>
            <a:r>
              <a:rPr lang="en-US" dirty="0"/>
              <a:t>Before we can support leaders well, we need to understand the landscape. </a:t>
            </a:r>
          </a:p>
          <a:p>
            <a:r>
              <a:rPr lang="en-US" dirty="0"/>
              <a:t>This year builds the tools and knowledge that make everything else possible.
Years 2 and 3: </a:t>
            </a:r>
          </a:p>
          <a:p>
            <a:r>
              <a:rPr lang="en-US" dirty="0"/>
              <a:t>we deploy what we have learned. </a:t>
            </a:r>
          </a:p>
          <a:p>
            <a:r>
              <a:rPr lang="en-US" dirty="0"/>
              <a:t>Targeted accompaniment for support and engagement.</a:t>
            </a:r>
          </a:p>
          <a:p>
            <a:r>
              <a:rPr lang="en-US" dirty="0"/>
              <a:t>
From 2028 onward, what we have built becomes embedded  in the infrastructure,</a:t>
            </a:r>
          </a:p>
          <a:p>
            <a:r>
              <a:rPr lang="en-US" dirty="0"/>
              <a:t> not a program we run, but </a:t>
            </a:r>
            <a:r>
              <a:rPr lang="en-US" b="0" i="1" dirty="0"/>
              <a:t>the way we do ministry together.</a:t>
            </a:r>
            <a:r>
              <a:rPr lang="en-US" dirty="0"/>
              <a:t>
The six-month review in September 2026 is not window dressing. </a:t>
            </a:r>
          </a:p>
          <a:p>
            <a:r>
              <a:rPr lang="en-US" dirty="0"/>
              <a:t>The plan explicitly invites us to name surprises, </a:t>
            </a:r>
          </a:p>
          <a:p>
            <a:r>
              <a:rPr lang="en-US" dirty="0"/>
              <a:t>be honest about what is not working, </a:t>
            </a:r>
          </a:p>
          <a:p>
            <a:r>
              <a:rPr lang="en-US" dirty="0"/>
              <a:t>and adjust (and being open to trying something different). </a:t>
            </a:r>
          </a:p>
          <a:p>
            <a:r>
              <a:rPr lang="en-US" dirty="0"/>
              <a:t>This kind of institutional honesty is itself a form of leadership and it is a form of leadership we are called to in a time such as this.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we ultimately working toward? </a:t>
            </a:r>
          </a:p>
          <a:p>
            <a:r>
              <a:rPr lang="en-US" dirty="0"/>
              <a:t>What does success look like by 2028?
These six conditions are not output metrics. </a:t>
            </a:r>
          </a:p>
          <a:p>
            <a:r>
              <a:rPr lang="en-US" dirty="0"/>
              <a:t>They are descriptions of a different kind of organization, a different kind of relationship between EOORC and the communities it serves.
Notice what is absent: </a:t>
            </a:r>
          </a:p>
          <a:p>
            <a:r>
              <a:rPr lang="en-US" dirty="0"/>
              <a:t>the number of programs launched, </a:t>
            </a:r>
          </a:p>
          <a:p>
            <a:r>
              <a:rPr lang="en-US" dirty="0"/>
              <a:t>the number of meetings held,</a:t>
            </a:r>
          </a:p>
          <a:p>
            <a:r>
              <a:rPr lang="en-US" dirty="0"/>
              <a:t> the number of documents produced. </a:t>
            </a:r>
          </a:p>
          <a:p>
            <a:endParaRPr lang="en-US" dirty="0"/>
          </a:p>
          <a:p>
            <a:r>
              <a:rPr lang="en-US" dirty="0"/>
              <a:t>What matters is whether communities of faith are experiencing EOORC as a partner. </a:t>
            </a:r>
          </a:p>
          <a:p>
            <a:r>
              <a:rPr lang="en-US" dirty="0"/>
              <a:t>Whether leaders feel supported rather than isolated. </a:t>
            </a:r>
          </a:p>
          <a:p>
            <a:r>
              <a:rPr lang="en-US" dirty="0"/>
              <a:t>Whether trust has actually been built.
That last one, the shift from managing decline to discerning possibility, is the hardest and most important. </a:t>
            </a:r>
          </a:p>
          <a:p>
            <a:r>
              <a:rPr lang="en-US" dirty="0"/>
              <a:t>It is a cultural shift. </a:t>
            </a:r>
          </a:p>
          <a:p>
            <a:r>
              <a:rPr lang="en-US" dirty="0"/>
              <a:t>It won’t happen by accident. </a:t>
            </a:r>
          </a:p>
          <a:p>
            <a:r>
              <a:rPr lang="en-US" dirty="0"/>
              <a:t>It requires exactly the kind of intentional, humble, adaptive leadership we are intending with this plan.
</a:t>
            </a:r>
            <a:r>
              <a:rPr lang="en-US" i="1" dirty="0"/>
              <a:t>Let me close with a word about what this plan is not.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decline management. </a:t>
            </a:r>
          </a:p>
          <a:p>
            <a:r>
              <a:rPr lang="en-US" dirty="0"/>
              <a:t>This is not a survival strategy. </a:t>
            </a:r>
          </a:p>
          <a:p>
            <a:endParaRPr lang="en-US" dirty="0"/>
          </a:p>
          <a:p>
            <a:r>
              <a:rPr lang="en-US" i="1" dirty="0"/>
              <a:t>This is faithful attention to the conditions through which ministry can flourish.</a:t>
            </a:r>
            <a:r>
              <a:rPr lang="en-US" dirty="0"/>
              <a:t>
It does not ask EOORC to do more with less.</a:t>
            </a:r>
          </a:p>
          <a:p>
            <a:r>
              <a:rPr lang="en-US" dirty="0"/>
              <a:t> It does not launch programs that stretch already stretched people thinner.
It asks us to do fewer things with greater clarity. </a:t>
            </a:r>
          </a:p>
          <a:p>
            <a:r>
              <a:rPr lang="en-US" dirty="0"/>
              <a:t>To learn as we go.</a:t>
            </a:r>
          </a:p>
          <a:p>
            <a:r>
              <a:rPr lang="en-US" dirty="0"/>
              <a:t> To support communities of faith and their leaders more intentionally. </a:t>
            </a:r>
          </a:p>
          <a:p>
            <a:r>
              <a:rPr lang="en-US" dirty="0"/>
              <a:t>And to trust that this work,</a:t>
            </a:r>
          </a:p>
          <a:p>
            <a:r>
              <a:rPr lang="en-US" dirty="0"/>
              <a:t> the work of accompanying one another, building trust, strengthening what is real, </a:t>
            </a:r>
          </a:p>
          <a:p>
            <a:r>
              <a:rPr lang="en-US" dirty="0"/>
              <a:t>is itself a form of ministry.
We are working with a 500-piece puzzle. </a:t>
            </a:r>
          </a:p>
          <a:p>
            <a:r>
              <a:rPr lang="en-US" dirty="0"/>
              <a:t>We are putting the edges together. </a:t>
            </a:r>
          </a:p>
          <a:p>
            <a:r>
              <a:rPr lang="en-US" dirty="0"/>
              <a:t>And we are doing it with the knowledge that God is still bringing something to life among us, </a:t>
            </a:r>
          </a:p>
          <a:p>
            <a:r>
              <a:rPr lang="en-US" dirty="0"/>
              <a:t>and that our faithful, humble, courageous attention to what is in front of us </a:t>
            </a:r>
          </a:p>
          <a:p>
            <a:r>
              <a:rPr lang="en-US" dirty="0"/>
              <a:t>is exactly the right response for such a time as this.
Thank you.</a:t>
            </a:r>
          </a:p>
          <a:p>
            <a:endParaRPr lang="en-US" dirty="0"/>
          </a:p>
          <a:p>
            <a:r>
              <a:rPr lang="en-US" dirty="0"/>
              <a:t>Invite questions….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9144000" cy="5143500"/>
          </a:xfrm>
          <a:prstGeom prst="rect">
            <a:avLst/>
          </a:prstGeom>
        </p:spPr>
      </p:pic>
      <p:sp>
        <p:nvSpPr>
          <p:cNvPr id="3" name="Shape 0"/>
          <p:cNvSpPr/>
          <p:nvPr/>
        </p:nvSpPr>
        <p:spPr>
          <a:xfrm>
            <a:off x="0" y="0"/>
            <a:ext cx="5486400" cy="5143500"/>
          </a:xfrm>
          <a:prstGeom prst="rect">
            <a:avLst/>
          </a:prstGeom>
          <a:solidFill>
            <a:srgbClr val="000000">
              <a:alpha val="65000"/>
            </a:srgbClr>
          </a:solidFill>
          <a:ln w="12700">
            <a:solidFill>
              <a:srgbClr val="000000">
                <a:alpha val="0"/>
              </a:srgbClr>
            </a:solidFill>
            <a:prstDash val="solid"/>
          </a:ln>
        </p:spPr>
        <p:txBody>
          <a:bodyPr/>
          <a:lstStyle/>
          <a:p>
            <a:endParaRPr lang="en-US"/>
          </a:p>
        </p:txBody>
      </p:sp>
      <p:sp>
        <p:nvSpPr>
          <p:cNvPr id="4" name="Shape 1"/>
          <p:cNvSpPr/>
          <p:nvPr/>
        </p:nvSpPr>
        <p:spPr>
          <a:xfrm>
            <a:off x="5486400" y="0"/>
            <a:ext cx="3657600" cy="5143500"/>
          </a:xfrm>
          <a:prstGeom prst="rect">
            <a:avLst/>
          </a:prstGeom>
          <a:solidFill>
            <a:srgbClr val="000000">
              <a:alpha val="38000"/>
            </a:srgbClr>
          </a:solidFill>
          <a:ln w="12700">
            <a:solidFill>
              <a:srgbClr val="000000">
                <a:alpha val="0"/>
              </a:srgbClr>
            </a:solidFill>
            <a:prstDash val="solid"/>
          </a:ln>
        </p:spPr>
        <p:txBody>
          <a:bodyPr/>
          <a:lstStyle/>
          <a:p>
            <a:endParaRPr lang="en-US"/>
          </a:p>
        </p:txBody>
      </p:sp>
      <p:sp>
        <p:nvSpPr>
          <p:cNvPr id="5" name="Shape 2"/>
          <p:cNvSpPr/>
          <p:nvPr/>
        </p:nvSpPr>
        <p:spPr>
          <a:xfrm>
            <a:off x="0" y="0"/>
            <a:ext cx="292608" cy="5143500"/>
          </a:xfrm>
          <a:prstGeom prst="rect">
            <a:avLst/>
          </a:prstGeom>
          <a:solidFill>
            <a:srgbClr val="B89A3E"/>
          </a:solidFill>
          <a:ln w="12700">
            <a:solidFill>
              <a:srgbClr val="B89A3E"/>
            </a:solidFill>
            <a:prstDash val="solid"/>
          </a:ln>
        </p:spPr>
        <p:txBody>
          <a:bodyPr/>
          <a:lstStyle/>
          <a:p>
            <a:endParaRPr lang="en-US"/>
          </a:p>
        </p:txBody>
      </p:sp>
      <p:sp>
        <p:nvSpPr>
          <p:cNvPr id="6" name="Text 3"/>
          <p:cNvSpPr/>
          <p:nvPr/>
        </p:nvSpPr>
        <p:spPr>
          <a:xfrm>
            <a:off x="502920" y="777240"/>
            <a:ext cx="6858000" cy="1005840"/>
          </a:xfrm>
          <a:prstGeom prst="rect">
            <a:avLst/>
          </a:prstGeom>
          <a:noFill/>
          <a:ln/>
        </p:spPr>
        <p:txBody>
          <a:bodyPr wrap="square" rtlCol="0" anchor="ctr"/>
          <a:lstStyle/>
          <a:p>
            <a:pPr marL="0" indent="0">
              <a:buNone/>
            </a:pPr>
            <a:r>
              <a:rPr lang="en-US" sz="4600" b="1" dirty="0">
                <a:solidFill>
                  <a:srgbClr val="FFFFFF"/>
                </a:solidFill>
                <a:latin typeface="Georgia" pitchFamily="34" charset="0"/>
                <a:ea typeface="Georgia" pitchFamily="34" charset="-122"/>
                <a:cs typeface="Georgia" pitchFamily="34" charset="-120"/>
              </a:rPr>
              <a:t>Setting Our Sights</a:t>
            </a:r>
            <a:endParaRPr lang="en-US" sz="4600" dirty="0"/>
          </a:p>
        </p:txBody>
      </p:sp>
      <p:sp>
        <p:nvSpPr>
          <p:cNvPr id="7" name="Text 4"/>
          <p:cNvSpPr/>
          <p:nvPr/>
        </p:nvSpPr>
        <p:spPr>
          <a:xfrm>
            <a:off x="502920" y="1783080"/>
            <a:ext cx="6858000" cy="731520"/>
          </a:xfrm>
          <a:prstGeom prst="rect">
            <a:avLst/>
          </a:prstGeom>
          <a:noFill/>
          <a:ln/>
        </p:spPr>
        <p:txBody>
          <a:bodyPr wrap="square" rtlCol="0" anchor="ctr"/>
          <a:lstStyle/>
          <a:p>
            <a:pPr marL="0" indent="0">
              <a:buNone/>
            </a:pPr>
            <a:r>
              <a:rPr lang="en-US" sz="3400" dirty="0">
                <a:solidFill>
                  <a:srgbClr val="E8D5A3"/>
                </a:solidFill>
                <a:latin typeface="Georgia" pitchFamily="34" charset="0"/>
                <a:ea typeface="Georgia" pitchFamily="34" charset="-122"/>
                <a:cs typeface="Georgia" pitchFamily="34" charset="-120"/>
              </a:rPr>
              <a:t>2026–2028</a:t>
            </a:r>
            <a:endParaRPr lang="en-US" sz="3400" dirty="0"/>
          </a:p>
        </p:txBody>
      </p:sp>
      <p:sp>
        <p:nvSpPr>
          <p:cNvPr id="8" name="Text 5"/>
          <p:cNvSpPr/>
          <p:nvPr/>
        </p:nvSpPr>
        <p:spPr>
          <a:xfrm>
            <a:off x="502920" y="2578608"/>
            <a:ext cx="6858000" cy="411480"/>
          </a:xfrm>
          <a:prstGeom prst="rect">
            <a:avLst/>
          </a:prstGeom>
          <a:noFill/>
          <a:ln/>
        </p:spPr>
        <p:txBody>
          <a:bodyPr wrap="square" rtlCol="0" anchor="ctr"/>
          <a:lstStyle/>
          <a:p>
            <a:pPr marL="0" indent="0">
              <a:buNone/>
            </a:pPr>
            <a:r>
              <a:rPr lang="en-US" sz="1600" i="1" dirty="0">
                <a:solidFill>
                  <a:srgbClr val="7DAE8A"/>
                </a:solidFill>
                <a:latin typeface="Calibri" pitchFamily="34" charset="0"/>
                <a:ea typeface="Calibri" pitchFamily="34" charset="-122"/>
                <a:cs typeface="Calibri" pitchFamily="34" charset="-120"/>
              </a:rPr>
              <a:t>Strategic Plan  |  Executive Summary</a:t>
            </a:r>
            <a:endParaRPr lang="en-US" sz="1600" dirty="0"/>
          </a:p>
        </p:txBody>
      </p:sp>
      <p:sp>
        <p:nvSpPr>
          <p:cNvPr id="9" name="Shape 6"/>
          <p:cNvSpPr/>
          <p:nvPr/>
        </p:nvSpPr>
        <p:spPr>
          <a:xfrm>
            <a:off x="502920" y="3090672"/>
            <a:ext cx="2926080" cy="36576"/>
          </a:xfrm>
          <a:prstGeom prst="rect">
            <a:avLst/>
          </a:prstGeom>
          <a:solidFill>
            <a:srgbClr val="B89A3E"/>
          </a:solidFill>
          <a:ln w="12700">
            <a:solidFill>
              <a:srgbClr val="B89A3E"/>
            </a:solidFill>
            <a:prstDash val="solid"/>
          </a:ln>
        </p:spPr>
        <p:txBody>
          <a:bodyPr/>
          <a:lstStyle/>
          <a:p>
            <a:endParaRPr lang="en-US"/>
          </a:p>
        </p:txBody>
      </p:sp>
      <p:sp>
        <p:nvSpPr>
          <p:cNvPr id="10" name="Text 7"/>
          <p:cNvSpPr/>
          <p:nvPr/>
        </p:nvSpPr>
        <p:spPr>
          <a:xfrm>
            <a:off x="502920" y="3218688"/>
            <a:ext cx="6858000" cy="347472"/>
          </a:xfrm>
          <a:prstGeom prst="rect">
            <a:avLst/>
          </a:prstGeom>
          <a:noFill/>
          <a:ln/>
        </p:spPr>
        <p:txBody>
          <a:bodyPr wrap="square" rtlCol="0" anchor="ctr"/>
          <a:lstStyle/>
          <a:p>
            <a:pPr marL="0" indent="0">
              <a:buNone/>
            </a:pPr>
            <a:r>
              <a:rPr lang="en-US" sz="1400" dirty="0">
                <a:solidFill>
                  <a:srgbClr val="E0E0E0"/>
                </a:solidFill>
                <a:latin typeface="Calibri" pitchFamily="34" charset="0"/>
                <a:ea typeface="Calibri" pitchFamily="34" charset="-122"/>
                <a:cs typeface="Calibri" pitchFamily="34" charset="-120"/>
              </a:rPr>
              <a:t>Annual General Meeting  |  2026</a:t>
            </a:r>
            <a:endParaRPr lang="en-US" sz="1400" dirty="0"/>
          </a:p>
        </p:txBody>
      </p:sp>
      <p:sp>
        <p:nvSpPr>
          <p:cNvPr id="11" name="Text 8"/>
          <p:cNvSpPr/>
          <p:nvPr/>
        </p:nvSpPr>
        <p:spPr>
          <a:xfrm>
            <a:off x="502920" y="3611880"/>
            <a:ext cx="6858000" cy="274320"/>
          </a:xfrm>
          <a:prstGeom prst="rect">
            <a:avLst/>
          </a:prstGeom>
          <a:noFill/>
          <a:ln/>
        </p:spPr>
        <p:txBody>
          <a:bodyPr wrap="square" rtlCol="0" anchor="ctr"/>
          <a:lstStyle/>
          <a:p>
            <a:pPr marL="0" indent="0">
              <a:buNone/>
            </a:pPr>
            <a:r>
              <a:rPr lang="en-US" sz="1100" dirty="0">
                <a:solidFill>
                  <a:srgbClr val="E8D5A3"/>
                </a:solidFill>
                <a:latin typeface="Calibri" pitchFamily="34" charset="0"/>
                <a:ea typeface="Calibri" pitchFamily="34" charset="-122"/>
                <a:cs typeface="Calibri" pitchFamily="34" charset="-120"/>
              </a:rPr>
              <a:t>Eastern Ontario Outaouais Regional Council</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9144000" cy="5143500"/>
          </a:xfrm>
          <a:prstGeom prst="rect">
            <a:avLst/>
          </a:prstGeom>
        </p:spPr>
      </p:pic>
      <p:sp>
        <p:nvSpPr>
          <p:cNvPr id="3" name="Shape 0"/>
          <p:cNvSpPr/>
          <p:nvPr/>
        </p:nvSpPr>
        <p:spPr>
          <a:xfrm>
            <a:off x="0" y="0"/>
            <a:ext cx="9144000" cy="5143500"/>
          </a:xfrm>
          <a:prstGeom prst="rect">
            <a:avLst/>
          </a:prstGeom>
          <a:solidFill>
            <a:srgbClr val="000000">
              <a:alpha val="70000"/>
            </a:srgbClr>
          </a:solidFill>
          <a:ln w="12700">
            <a:solidFill>
              <a:srgbClr val="000000">
                <a:alpha val="0"/>
              </a:srgbClr>
            </a:solidFill>
            <a:prstDash val="solid"/>
          </a:ln>
        </p:spPr>
        <p:txBody>
          <a:bodyPr/>
          <a:lstStyle/>
          <a:p>
            <a:endParaRPr lang="en-US"/>
          </a:p>
        </p:txBody>
      </p:sp>
      <p:sp>
        <p:nvSpPr>
          <p:cNvPr id="4" name="Text 1"/>
          <p:cNvSpPr/>
          <p:nvPr/>
        </p:nvSpPr>
        <p:spPr>
          <a:xfrm>
            <a:off x="731520" y="1371600"/>
            <a:ext cx="7680960" cy="1371600"/>
          </a:xfrm>
          <a:prstGeom prst="rect">
            <a:avLst/>
          </a:prstGeom>
          <a:noFill/>
          <a:ln/>
        </p:spPr>
        <p:txBody>
          <a:bodyPr wrap="square" rtlCol="0" anchor="ctr"/>
          <a:lstStyle/>
          <a:p>
            <a:pPr marL="0" indent="0" algn="ctr">
              <a:buNone/>
            </a:pPr>
            <a:r>
              <a:rPr lang="en-US" sz="2600" b="1" i="1" dirty="0">
                <a:solidFill>
                  <a:srgbClr val="E8D5A3"/>
                </a:solidFill>
                <a:latin typeface="Georgia" pitchFamily="34" charset="0"/>
                <a:ea typeface="Georgia" pitchFamily="34" charset="-122"/>
                <a:cs typeface="Georgia" pitchFamily="34" charset="-120"/>
              </a:rPr>
              <a:t>"Perhaps you have come to royal dignity</a:t>
            </a:r>
            <a:endParaRPr lang="en-US" sz="2600" dirty="0"/>
          </a:p>
          <a:p>
            <a:pPr marL="0" indent="0" algn="ctr">
              <a:buNone/>
            </a:pPr>
            <a:r>
              <a:rPr lang="en-US" sz="2600" b="1" i="1" dirty="0">
                <a:solidFill>
                  <a:srgbClr val="E8D5A3"/>
                </a:solidFill>
                <a:latin typeface="Georgia" pitchFamily="34" charset="0"/>
                <a:ea typeface="Georgia" pitchFamily="34" charset="-122"/>
                <a:cs typeface="Georgia" pitchFamily="34" charset="-120"/>
              </a:rPr>
              <a:t>for just such a time as this."</a:t>
            </a:r>
            <a:endParaRPr lang="en-US" sz="2600" dirty="0"/>
          </a:p>
        </p:txBody>
      </p:sp>
      <p:sp>
        <p:nvSpPr>
          <p:cNvPr id="5" name="Text 2"/>
          <p:cNvSpPr/>
          <p:nvPr/>
        </p:nvSpPr>
        <p:spPr>
          <a:xfrm>
            <a:off x="731520" y="2788920"/>
            <a:ext cx="7680960" cy="347472"/>
          </a:xfrm>
          <a:prstGeom prst="rect">
            <a:avLst/>
          </a:prstGeom>
          <a:noFill/>
          <a:ln/>
        </p:spPr>
        <p:txBody>
          <a:bodyPr wrap="square" rtlCol="0" anchor="ctr"/>
          <a:lstStyle/>
          <a:p>
            <a:pPr marL="0" indent="0" algn="ctr">
              <a:buNone/>
            </a:pPr>
            <a:r>
              <a:rPr lang="en-US" sz="1500" i="1" dirty="0">
                <a:solidFill>
                  <a:srgbClr val="7DAE8A"/>
                </a:solidFill>
                <a:latin typeface="Calibri" pitchFamily="34" charset="0"/>
                <a:ea typeface="Calibri" pitchFamily="34" charset="-122"/>
                <a:cs typeface="Calibri" pitchFamily="34" charset="-120"/>
              </a:rPr>
              <a:t>Esther 4:14</a:t>
            </a:r>
            <a:endParaRPr lang="en-US" sz="1500" dirty="0"/>
          </a:p>
        </p:txBody>
      </p:sp>
      <p:sp>
        <p:nvSpPr>
          <p:cNvPr id="6" name="Text 3"/>
          <p:cNvSpPr/>
          <p:nvPr/>
        </p:nvSpPr>
        <p:spPr>
          <a:xfrm>
            <a:off x="1097280" y="3291840"/>
            <a:ext cx="6949440" cy="822960"/>
          </a:xfrm>
          <a:prstGeom prst="rect">
            <a:avLst/>
          </a:prstGeom>
          <a:noFill/>
          <a:ln/>
        </p:spPr>
        <p:txBody>
          <a:bodyPr wrap="square" rtlCol="0" anchor="ctr"/>
          <a:lstStyle/>
          <a:p>
            <a:pPr marL="0" indent="0" algn="ctr">
              <a:buNone/>
            </a:pPr>
            <a:r>
              <a:rPr lang="en-US" sz="1400" dirty="0">
                <a:solidFill>
                  <a:srgbClr val="DDDDDD"/>
                </a:solidFill>
                <a:latin typeface="Calibri" pitchFamily="34" charset="0"/>
                <a:ea typeface="Calibri" pitchFamily="34" charset="-122"/>
                <a:cs typeface="Calibri" pitchFamily="34" charset="-120"/>
              </a:rPr>
              <a:t>The question is not whether the moment is easy, clear, or without risk.</a:t>
            </a:r>
            <a:endParaRPr lang="en-US" sz="1400" dirty="0"/>
          </a:p>
          <a:p>
            <a:pPr marL="0" indent="0" algn="ctr">
              <a:buNone/>
            </a:pPr>
            <a:r>
              <a:rPr lang="en-US" sz="1400" dirty="0">
                <a:solidFill>
                  <a:srgbClr val="DDDDDD"/>
                </a:solidFill>
                <a:latin typeface="Calibri" pitchFamily="34" charset="0"/>
                <a:ea typeface="Calibri" pitchFamily="34" charset="-122"/>
                <a:cs typeface="Calibri" pitchFamily="34" charset="-120"/>
              </a:rPr>
              <a:t>The question is whether we will recognize it - and act with courage, humility, and faithfulness.</a:t>
            </a:r>
            <a:endParaRPr lang="en-US" sz="1400" dirty="0"/>
          </a:p>
        </p:txBody>
      </p:sp>
      <p:sp>
        <p:nvSpPr>
          <p:cNvPr id="7" name="Text 4"/>
          <p:cNvSpPr/>
          <p:nvPr/>
        </p:nvSpPr>
        <p:spPr>
          <a:xfrm>
            <a:off x="274320" y="4846320"/>
            <a:ext cx="8595360" cy="201168"/>
          </a:xfrm>
          <a:prstGeom prst="rect">
            <a:avLst/>
          </a:prstGeom>
          <a:noFill/>
          <a:ln/>
        </p:spPr>
        <p:txBody>
          <a:bodyPr wrap="square" rtlCol="0" anchor="ctr"/>
          <a:lstStyle/>
          <a:p>
            <a:pPr marL="0" indent="0" algn="r">
              <a:buNone/>
            </a:pPr>
            <a:r>
              <a:rPr lang="en-US" sz="900" dirty="0">
                <a:solidFill>
                  <a:srgbClr val="CCCCCC"/>
                </a:solidFill>
                <a:latin typeface="Calibri" pitchFamily="34" charset="0"/>
                <a:ea typeface="Calibri" pitchFamily="34" charset="-122"/>
                <a:cs typeface="Calibri" pitchFamily="34" charset="-120"/>
              </a:rPr>
              <a:t>EOORC  |  Setting Our Sights 2026–2028</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4F1EC"/>
        </a:solidFill>
        <a:effectLst/>
      </p:bgPr>
    </p:bg>
    <p:spTree>
      <p:nvGrpSpPr>
        <p:cNvPr id="1" name=""/>
        <p:cNvGrpSpPr/>
        <p:nvPr/>
      </p:nvGrpSpPr>
      <p:grpSpPr>
        <a:xfrm>
          <a:off x="0" y="0"/>
          <a:ext cx="0" cy="0"/>
          <a:chOff x="0" y="0"/>
          <a:chExt cx="0" cy="0"/>
        </a:xfrm>
      </p:grpSpPr>
      <p:sp>
        <p:nvSpPr>
          <p:cNvPr id="2" name="Shape 0"/>
          <p:cNvSpPr/>
          <p:nvPr/>
        </p:nvSpPr>
        <p:spPr>
          <a:xfrm>
            <a:off x="0" y="0"/>
            <a:ext cx="9144000" cy="960120"/>
          </a:xfrm>
          <a:prstGeom prst="rect">
            <a:avLst/>
          </a:prstGeom>
          <a:solidFill>
            <a:srgbClr val="2C5F2D"/>
          </a:solidFill>
          <a:ln w="12700">
            <a:solidFill>
              <a:srgbClr val="2C5F2D"/>
            </a:solidFill>
            <a:prstDash val="solid"/>
          </a:ln>
        </p:spPr>
        <p:txBody>
          <a:bodyPr/>
          <a:lstStyle/>
          <a:p>
            <a:endParaRPr lang="en-US"/>
          </a:p>
        </p:txBody>
      </p:sp>
      <p:sp>
        <p:nvSpPr>
          <p:cNvPr id="3" name="Text 1"/>
          <p:cNvSpPr/>
          <p:nvPr/>
        </p:nvSpPr>
        <p:spPr>
          <a:xfrm>
            <a:off x="365760" y="73152"/>
            <a:ext cx="5943600" cy="777240"/>
          </a:xfrm>
          <a:prstGeom prst="rect">
            <a:avLst/>
          </a:prstGeom>
          <a:noFill/>
          <a:ln/>
        </p:spPr>
        <p:txBody>
          <a:bodyPr wrap="square" rtlCol="0" anchor="ctr"/>
          <a:lstStyle/>
          <a:p>
            <a:pPr marL="0" indent="0">
              <a:buNone/>
            </a:pPr>
            <a:r>
              <a:rPr lang="en-US" sz="2600" b="1" dirty="0">
                <a:solidFill>
                  <a:srgbClr val="FFFFFF"/>
                </a:solidFill>
                <a:latin typeface="Georgia" pitchFamily="34" charset="0"/>
                <a:ea typeface="Georgia" pitchFamily="34" charset="-122"/>
                <a:cs typeface="Georgia" pitchFamily="34" charset="-120"/>
              </a:rPr>
              <a:t>Where We Are</a:t>
            </a:r>
            <a:endParaRPr lang="en-US" sz="2600" dirty="0"/>
          </a:p>
        </p:txBody>
      </p:sp>
      <p:pic>
        <p:nvPicPr>
          <p:cNvPr id="4" name="Image 0" descr="preencoded.png"/>
          <p:cNvPicPr>
            <a:picLocks noChangeAspect="1"/>
          </p:cNvPicPr>
          <p:nvPr/>
        </p:nvPicPr>
        <p:blipFill>
          <a:blip r:embed="rId3"/>
          <a:srcRect/>
          <a:stretch/>
        </p:blipFill>
        <p:spPr>
          <a:xfrm>
            <a:off x="5943600" y="0"/>
            <a:ext cx="3200400" cy="5143500"/>
          </a:xfrm>
          <a:prstGeom prst="rect">
            <a:avLst/>
          </a:prstGeom>
        </p:spPr>
      </p:pic>
      <p:sp>
        <p:nvSpPr>
          <p:cNvPr id="5" name="Shape 2"/>
          <p:cNvSpPr/>
          <p:nvPr/>
        </p:nvSpPr>
        <p:spPr>
          <a:xfrm>
            <a:off x="5760720" y="0"/>
            <a:ext cx="457200" cy="5143500"/>
          </a:xfrm>
          <a:prstGeom prst="rect">
            <a:avLst/>
          </a:prstGeom>
          <a:solidFill>
            <a:srgbClr val="F4F1EC"/>
          </a:solidFill>
          <a:ln w="12700">
            <a:solidFill>
              <a:srgbClr val="F4F1EC">
                <a:alpha val="0"/>
              </a:srgbClr>
            </a:solidFill>
            <a:prstDash val="solid"/>
          </a:ln>
        </p:spPr>
        <p:txBody>
          <a:bodyPr/>
          <a:lstStyle/>
          <a:p>
            <a:endParaRPr lang="en-US"/>
          </a:p>
        </p:txBody>
      </p:sp>
      <p:sp>
        <p:nvSpPr>
          <p:cNvPr id="6" name="Shape 3"/>
          <p:cNvSpPr/>
          <p:nvPr/>
        </p:nvSpPr>
        <p:spPr>
          <a:xfrm>
            <a:off x="365760" y="1097280"/>
            <a:ext cx="2651760" cy="3474720"/>
          </a:xfrm>
          <a:prstGeom prst="rect">
            <a:avLst/>
          </a:prstGeom>
          <a:solidFill>
            <a:srgbClr val="FFFFFF"/>
          </a:solidFill>
          <a:ln/>
          <a:effectLst>
            <a:outerShdw blurRad="63500" dist="25400" dir="8100000" algn="bl" rotWithShape="0">
              <a:srgbClr val="000000">
                <a:alpha val="10000"/>
              </a:srgbClr>
            </a:outerShdw>
          </a:effectLst>
        </p:spPr>
        <p:txBody>
          <a:bodyPr/>
          <a:lstStyle/>
          <a:p>
            <a:endParaRPr lang="en-US"/>
          </a:p>
        </p:txBody>
      </p:sp>
      <p:sp>
        <p:nvSpPr>
          <p:cNvPr id="7" name="Text 4"/>
          <p:cNvSpPr/>
          <p:nvPr/>
        </p:nvSpPr>
        <p:spPr>
          <a:xfrm>
            <a:off x="457200" y="1188720"/>
            <a:ext cx="2468880" cy="365760"/>
          </a:xfrm>
          <a:prstGeom prst="rect">
            <a:avLst/>
          </a:prstGeom>
          <a:noFill/>
          <a:ln/>
        </p:spPr>
        <p:txBody>
          <a:bodyPr wrap="square" rtlCol="0" anchor="ctr"/>
          <a:lstStyle/>
          <a:p>
            <a:pPr marL="0" indent="0">
              <a:buNone/>
            </a:pPr>
            <a:r>
              <a:rPr lang="en-US" sz="1400" b="1" dirty="0">
                <a:solidFill>
                  <a:srgbClr val="2C5F2D"/>
                </a:solidFill>
                <a:latin typeface="Georgia" pitchFamily="34" charset="0"/>
                <a:ea typeface="Georgia" pitchFamily="34" charset="-122"/>
                <a:cs typeface="Georgia" pitchFamily="34" charset="-120"/>
              </a:rPr>
              <a:t>What the Data Tells Us</a:t>
            </a:r>
            <a:endParaRPr lang="en-US" sz="1400" dirty="0"/>
          </a:p>
        </p:txBody>
      </p:sp>
      <p:sp>
        <p:nvSpPr>
          <p:cNvPr id="8" name="Text 5"/>
          <p:cNvSpPr/>
          <p:nvPr/>
        </p:nvSpPr>
        <p:spPr>
          <a:xfrm>
            <a:off x="502920" y="1600200"/>
            <a:ext cx="2377440" cy="2354580"/>
          </a:xfrm>
          <a:prstGeom prst="rect">
            <a:avLst/>
          </a:prstGeom>
          <a:noFill/>
          <a:ln/>
        </p:spPr>
        <p:txBody>
          <a:bodyPr wrap="square" rtlCol="0" anchor="ctr"/>
          <a:lstStyle/>
          <a:p>
            <a:pPr marL="0" indent="0">
              <a:buNone/>
            </a:pPr>
            <a:r>
              <a:rPr lang="en-US" sz="3000" b="1" dirty="0">
                <a:solidFill>
                  <a:srgbClr val="2C5F2D"/>
                </a:solidFill>
                <a:latin typeface="Calibri" pitchFamily="34" charset="0"/>
                <a:ea typeface="Calibri" pitchFamily="34" charset="-122"/>
                <a:cs typeface="Calibri" pitchFamily="34" charset="-120"/>
              </a:rPr>
              <a:t>93%</a:t>
            </a:r>
            <a:endParaRPr lang="en-US" sz="3000" dirty="0"/>
          </a:p>
          <a:p>
            <a:pPr marL="0" indent="0">
              <a:buNone/>
            </a:pPr>
            <a:r>
              <a:rPr lang="en-US" sz="1400" dirty="0">
                <a:solidFill>
                  <a:srgbClr val="2B2B2B"/>
                </a:solidFill>
                <a:latin typeface="Calibri" pitchFamily="34" charset="0"/>
                <a:ea typeface="Calibri" pitchFamily="34" charset="-122"/>
                <a:cs typeface="Calibri" pitchFamily="34" charset="-120"/>
              </a:rPr>
              <a:t>support Toward 2035</a:t>
            </a:r>
            <a:endParaRPr lang="en-US" sz="1400" dirty="0"/>
          </a:p>
          <a:p>
            <a:pPr marL="0" indent="0">
              <a:buNone/>
            </a:pPr>
            <a:r>
              <a:rPr lang="en-US" sz="500" dirty="0">
                <a:solidFill>
                  <a:srgbClr val="000000"/>
                </a:solidFill>
                <a:latin typeface="Calibri" pitchFamily="34" charset="0"/>
                <a:ea typeface="Calibri" pitchFamily="34" charset="-122"/>
                <a:cs typeface="Calibri" pitchFamily="34" charset="-120"/>
              </a:rPr>
              <a:t>
</a:t>
            </a:r>
            <a:endParaRPr lang="en-US" sz="3000" dirty="0"/>
          </a:p>
          <a:p>
            <a:pPr marL="0" indent="0">
              <a:buNone/>
            </a:pPr>
            <a:r>
              <a:rPr lang="en-US" sz="3000" b="1" dirty="0">
                <a:solidFill>
                  <a:srgbClr val="2C5F2D"/>
                </a:solidFill>
                <a:latin typeface="Calibri" pitchFamily="34" charset="0"/>
                <a:ea typeface="Calibri" pitchFamily="34" charset="-122"/>
                <a:cs typeface="Calibri" pitchFamily="34" charset="-120"/>
              </a:rPr>
              <a:t>62%</a:t>
            </a:r>
            <a:endParaRPr lang="en-US" sz="3000" dirty="0"/>
          </a:p>
          <a:p>
            <a:pPr marL="0" indent="0">
              <a:buNone/>
            </a:pPr>
            <a:r>
              <a:rPr lang="en-US" sz="1200" dirty="0">
                <a:solidFill>
                  <a:srgbClr val="2B2B2B"/>
                </a:solidFill>
                <a:latin typeface="Calibri" pitchFamily="34" charset="0"/>
                <a:ea typeface="Calibri" pitchFamily="34" charset="-122"/>
                <a:cs typeface="Calibri" pitchFamily="34" charset="-120"/>
              </a:rPr>
              <a:t>familiar with Toward 2035</a:t>
            </a:r>
            <a:endParaRPr lang="en-US" sz="1200" dirty="0"/>
          </a:p>
          <a:p>
            <a:pPr marL="0" indent="0">
              <a:buNone/>
            </a:pPr>
            <a:r>
              <a:rPr lang="en-US" sz="1200" dirty="0">
                <a:solidFill>
                  <a:srgbClr val="2B2B2B"/>
                </a:solidFill>
                <a:latin typeface="Calibri" pitchFamily="34" charset="0"/>
                <a:ea typeface="Calibri" pitchFamily="34" charset="-122"/>
                <a:cs typeface="Calibri" pitchFamily="34" charset="-120"/>
              </a:rPr>
              <a:t>(~5th highest nationally)</a:t>
            </a:r>
            <a:endParaRPr lang="en-US" sz="1200" dirty="0"/>
          </a:p>
          <a:p>
            <a:pPr marL="0" indent="0">
              <a:buNone/>
            </a:pPr>
            <a:r>
              <a:rPr lang="en-US" sz="500" dirty="0">
                <a:solidFill>
                  <a:srgbClr val="000000"/>
                </a:solidFill>
                <a:latin typeface="Calibri" pitchFamily="34" charset="0"/>
                <a:ea typeface="Calibri" pitchFamily="34" charset="-122"/>
                <a:cs typeface="Calibri" pitchFamily="34" charset="-120"/>
              </a:rPr>
              <a:t>
</a:t>
            </a:r>
            <a:endParaRPr lang="en-US" sz="3000" dirty="0"/>
          </a:p>
          <a:p>
            <a:pPr marL="0" indent="0">
              <a:buNone/>
            </a:pPr>
            <a:r>
              <a:rPr lang="en-US" sz="1200" b="1" dirty="0">
                <a:solidFill>
                  <a:srgbClr val="2B2B2B"/>
                </a:solidFill>
                <a:latin typeface="Calibri" pitchFamily="34" charset="0"/>
                <a:ea typeface="Calibri" pitchFamily="34" charset="-122"/>
                <a:cs typeface="Calibri" pitchFamily="34" charset="-120"/>
              </a:rPr>
              <a:t>Hopeful but heavy.</a:t>
            </a:r>
            <a:endParaRPr lang="en-US" sz="1200" dirty="0"/>
          </a:p>
          <a:p>
            <a:pPr marL="0" indent="0">
              <a:buNone/>
            </a:pPr>
            <a:r>
              <a:rPr lang="en-US" sz="1200" i="1" dirty="0">
                <a:solidFill>
                  <a:srgbClr val="666666"/>
                </a:solidFill>
                <a:latin typeface="Calibri" pitchFamily="34" charset="0"/>
                <a:ea typeface="Calibri" pitchFamily="34" charset="-122"/>
                <a:cs typeface="Calibri" pitchFamily="34" charset="-120"/>
              </a:rPr>
              <a:t>Grief, fatigue, and real skepticism.</a:t>
            </a:r>
            <a:endParaRPr lang="en-US" sz="1200" dirty="0"/>
          </a:p>
        </p:txBody>
      </p:sp>
      <p:sp>
        <p:nvSpPr>
          <p:cNvPr id="9" name="Shape 6"/>
          <p:cNvSpPr/>
          <p:nvPr/>
        </p:nvSpPr>
        <p:spPr>
          <a:xfrm>
            <a:off x="3154680" y="1097280"/>
            <a:ext cx="2743200" cy="3474720"/>
          </a:xfrm>
          <a:prstGeom prst="rect">
            <a:avLst/>
          </a:prstGeom>
          <a:solidFill>
            <a:srgbClr val="FFFFFF"/>
          </a:solidFill>
          <a:ln/>
          <a:effectLst>
            <a:outerShdw blurRad="63500" dist="25400" dir="8100000" algn="bl" rotWithShape="0">
              <a:srgbClr val="000000">
                <a:alpha val="10000"/>
              </a:srgbClr>
            </a:outerShdw>
          </a:effectLst>
        </p:spPr>
        <p:txBody>
          <a:bodyPr/>
          <a:lstStyle/>
          <a:p>
            <a:endParaRPr lang="en-US"/>
          </a:p>
        </p:txBody>
      </p:sp>
      <p:sp>
        <p:nvSpPr>
          <p:cNvPr id="10" name="Text 7"/>
          <p:cNvSpPr/>
          <p:nvPr/>
        </p:nvSpPr>
        <p:spPr>
          <a:xfrm>
            <a:off x="3241308" y="1197864"/>
            <a:ext cx="2743200" cy="402336"/>
          </a:xfrm>
          <a:prstGeom prst="rect">
            <a:avLst/>
          </a:prstGeom>
          <a:noFill/>
          <a:ln/>
        </p:spPr>
        <p:txBody>
          <a:bodyPr wrap="square" rtlCol="0" anchor="ctr"/>
          <a:lstStyle/>
          <a:p>
            <a:pPr marL="0" indent="0">
              <a:buNone/>
            </a:pPr>
            <a:r>
              <a:rPr lang="en-US" sz="1400" b="1" dirty="0">
                <a:solidFill>
                  <a:srgbClr val="2C5F2D"/>
                </a:solidFill>
                <a:latin typeface="Georgia" pitchFamily="34" charset="0"/>
                <a:ea typeface="Georgia" pitchFamily="34" charset="-122"/>
                <a:cs typeface="Georgia" pitchFamily="34" charset="-120"/>
              </a:rPr>
              <a:t>What Congregations said they  Need</a:t>
            </a:r>
            <a:endParaRPr lang="en-US" sz="1400" dirty="0"/>
          </a:p>
        </p:txBody>
      </p:sp>
      <p:sp>
        <p:nvSpPr>
          <p:cNvPr id="11" name="Text 8"/>
          <p:cNvSpPr/>
          <p:nvPr/>
        </p:nvSpPr>
        <p:spPr>
          <a:xfrm>
            <a:off x="3291840" y="1627632"/>
            <a:ext cx="2468880" cy="2158305"/>
          </a:xfrm>
          <a:prstGeom prst="rect">
            <a:avLst/>
          </a:prstGeom>
          <a:noFill/>
          <a:ln/>
        </p:spPr>
        <p:txBody>
          <a:bodyPr wrap="square" rtlCol="0" anchor="ctr"/>
          <a:lstStyle/>
          <a:p>
            <a:pPr marL="0" indent="0">
              <a:spcAft>
                <a:spcPts val="800"/>
              </a:spcAft>
              <a:buNone/>
            </a:pPr>
            <a:r>
              <a:rPr lang="en-US" sz="2000" b="1" dirty="0">
                <a:solidFill>
                  <a:srgbClr val="B89A3E"/>
                </a:solidFill>
                <a:latin typeface="Calibri" pitchFamily="34" charset="0"/>
                <a:ea typeface="Calibri" pitchFamily="34" charset="-122"/>
                <a:cs typeface="Calibri" pitchFamily="34" charset="-120"/>
              </a:rPr>
              <a:t>55%</a:t>
            </a:r>
            <a:r>
              <a:rPr lang="en-US" sz="1100" dirty="0">
                <a:solidFill>
                  <a:srgbClr val="000000"/>
                </a:solidFill>
                <a:latin typeface="Calibri" pitchFamily="34" charset="0"/>
                <a:ea typeface="Calibri" pitchFamily="34" charset="-122"/>
                <a:cs typeface="Calibri" pitchFamily="34" charset="-120"/>
              </a:rPr>
              <a:t>  </a:t>
            </a:r>
            <a:r>
              <a:rPr lang="en-US" sz="1200" dirty="0">
                <a:solidFill>
                  <a:srgbClr val="000000"/>
                </a:solidFill>
                <a:latin typeface="Calibri" pitchFamily="34" charset="0"/>
                <a:ea typeface="Calibri" pitchFamily="34" charset="-122"/>
                <a:cs typeface="Calibri" pitchFamily="34" charset="-120"/>
              </a:rPr>
              <a:t>Support beyond their walls</a:t>
            </a:r>
            <a:endParaRPr lang="en-US" sz="1200" dirty="0"/>
          </a:p>
          <a:p>
            <a:pPr marL="0" indent="0">
              <a:spcAft>
                <a:spcPts val="800"/>
              </a:spcAft>
              <a:buNone/>
            </a:pPr>
            <a:r>
              <a:rPr lang="en-US" sz="2000" b="1" dirty="0">
                <a:solidFill>
                  <a:srgbClr val="B89A3E"/>
                </a:solidFill>
                <a:latin typeface="Calibri" pitchFamily="34" charset="0"/>
                <a:ea typeface="Calibri" pitchFamily="34" charset="-122"/>
                <a:cs typeface="Calibri" pitchFamily="34" charset="-120"/>
              </a:rPr>
              <a:t>48%</a:t>
            </a:r>
            <a:r>
              <a:rPr lang="en-US" sz="1100" dirty="0">
                <a:solidFill>
                  <a:srgbClr val="000000"/>
                </a:solidFill>
                <a:latin typeface="Calibri" pitchFamily="34" charset="0"/>
                <a:ea typeface="Calibri" pitchFamily="34" charset="-122"/>
                <a:cs typeface="Calibri" pitchFamily="34" charset="-120"/>
              </a:rPr>
              <a:t>  </a:t>
            </a:r>
            <a:r>
              <a:rPr lang="en-US" sz="1200" dirty="0">
                <a:solidFill>
                  <a:srgbClr val="000000"/>
                </a:solidFill>
                <a:latin typeface="Calibri" pitchFamily="34" charset="0"/>
                <a:ea typeface="Calibri" pitchFamily="34" charset="-122"/>
                <a:cs typeface="Calibri" pitchFamily="34" charset="-120"/>
              </a:rPr>
              <a:t>Multigenerational growth</a:t>
            </a:r>
            <a:endParaRPr lang="en-US" sz="1200" dirty="0"/>
          </a:p>
          <a:p>
            <a:pPr marL="0" indent="0">
              <a:buNone/>
            </a:pPr>
            <a:r>
              <a:rPr lang="en-US" sz="2000" b="1" dirty="0">
                <a:solidFill>
                  <a:srgbClr val="B89A3E"/>
                </a:solidFill>
                <a:latin typeface="Calibri" pitchFamily="34" charset="0"/>
                <a:ea typeface="Calibri" pitchFamily="34" charset="-122"/>
                <a:cs typeface="Calibri" pitchFamily="34" charset="-120"/>
              </a:rPr>
              <a:t>42%</a:t>
            </a:r>
            <a:r>
              <a:rPr lang="en-US" sz="1100" dirty="0">
                <a:solidFill>
                  <a:srgbClr val="000000"/>
                </a:solidFill>
                <a:latin typeface="Calibri" pitchFamily="34" charset="0"/>
                <a:ea typeface="Calibri" pitchFamily="34" charset="-122"/>
                <a:cs typeface="Calibri" pitchFamily="34" charset="-120"/>
              </a:rPr>
              <a:t>  </a:t>
            </a:r>
            <a:r>
              <a:rPr lang="en-US" sz="1200" dirty="0">
                <a:solidFill>
                  <a:srgbClr val="000000"/>
                </a:solidFill>
                <a:latin typeface="Calibri" pitchFamily="34" charset="0"/>
                <a:ea typeface="Calibri" pitchFamily="34" charset="-122"/>
                <a:cs typeface="Calibri" pitchFamily="34" charset="-120"/>
              </a:rPr>
              <a:t>Connection with nearby   </a:t>
            </a:r>
          </a:p>
          <a:p>
            <a:pPr marL="0" indent="0">
              <a:buNone/>
            </a:pPr>
            <a:r>
              <a:rPr lang="en-US" sz="1200" dirty="0">
                <a:solidFill>
                  <a:srgbClr val="000000"/>
                </a:solidFill>
                <a:latin typeface="Calibri" pitchFamily="34" charset="0"/>
                <a:ea typeface="Calibri" pitchFamily="34" charset="-122"/>
                <a:cs typeface="Calibri" pitchFamily="34" charset="-120"/>
              </a:rPr>
              <a:t>	</a:t>
            </a:r>
            <a:r>
              <a:rPr lang="en-US" sz="1200" dirty="0" err="1">
                <a:solidFill>
                  <a:srgbClr val="000000"/>
                </a:solidFill>
                <a:latin typeface="Calibri" pitchFamily="34" charset="0"/>
                <a:ea typeface="Calibri" pitchFamily="34" charset="-122"/>
                <a:cs typeface="Calibri" pitchFamily="34" charset="-120"/>
              </a:rPr>
              <a:t>CoFs</a:t>
            </a:r>
            <a:endParaRPr lang="en-US" sz="1200" dirty="0"/>
          </a:p>
          <a:p>
            <a:pPr marL="0" indent="0">
              <a:spcAft>
                <a:spcPts val="800"/>
              </a:spcAft>
              <a:buNone/>
            </a:pPr>
            <a:r>
              <a:rPr lang="en-US" sz="2000" b="1" dirty="0">
                <a:solidFill>
                  <a:srgbClr val="B89A3E"/>
                </a:solidFill>
                <a:latin typeface="Calibri" pitchFamily="34" charset="0"/>
                <a:ea typeface="Calibri" pitchFamily="34" charset="-122"/>
                <a:cs typeface="Calibri" pitchFamily="34" charset="-120"/>
              </a:rPr>
              <a:t>36%</a:t>
            </a:r>
            <a:r>
              <a:rPr lang="en-US" sz="1100" dirty="0">
                <a:solidFill>
                  <a:srgbClr val="000000"/>
                </a:solidFill>
                <a:latin typeface="Calibri" pitchFamily="34" charset="0"/>
                <a:ea typeface="Calibri" pitchFamily="34" charset="-122"/>
                <a:cs typeface="Calibri" pitchFamily="34" charset="-120"/>
              </a:rPr>
              <a:t>  </a:t>
            </a:r>
            <a:r>
              <a:rPr lang="en-US" sz="1200" dirty="0">
                <a:solidFill>
                  <a:srgbClr val="000000"/>
                </a:solidFill>
                <a:latin typeface="Calibri" pitchFamily="34" charset="0"/>
                <a:ea typeface="Calibri" pitchFamily="34" charset="-122"/>
                <a:cs typeface="Calibri" pitchFamily="34" charset="-120"/>
              </a:rPr>
              <a:t>Resources to discern futures</a:t>
            </a:r>
            <a:endParaRPr lang="en-US" sz="1200" dirty="0"/>
          </a:p>
        </p:txBody>
      </p:sp>
      <p:sp>
        <p:nvSpPr>
          <p:cNvPr id="12" name="Text 9"/>
          <p:cNvSpPr/>
          <p:nvPr/>
        </p:nvSpPr>
        <p:spPr>
          <a:xfrm>
            <a:off x="274320" y="4846320"/>
            <a:ext cx="8595360" cy="201168"/>
          </a:xfrm>
          <a:prstGeom prst="rect">
            <a:avLst/>
          </a:prstGeom>
          <a:noFill/>
          <a:ln/>
        </p:spPr>
        <p:txBody>
          <a:bodyPr wrap="square" rtlCol="0" anchor="ctr"/>
          <a:lstStyle/>
          <a:p>
            <a:pPr marL="0" indent="0" algn="r">
              <a:buNone/>
            </a:pPr>
            <a:r>
              <a:rPr lang="en-US" sz="900" dirty="0">
                <a:solidFill>
                  <a:srgbClr val="666666"/>
                </a:solidFill>
                <a:latin typeface="Calibri" pitchFamily="34" charset="0"/>
                <a:ea typeface="Calibri" pitchFamily="34" charset="-122"/>
                <a:cs typeface="Calibri" pitchFamily="34" charset="-120"/>
              </a:rPr>
              <a:t>EOORC  |  Setting Our Sights 2026–2028</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4F1EC"/>
        </a:solidFill>
        <a:effectLst/>
      </p:bgPr>
    </p:bg>
    <p:spTree>
      <p:nvGrpSpPr>
        <p:cNvPr id="1" name=""/>
        <p:cNvGrpSpPr/>
        <p:nvPr/>
      </p:nvGrpSpPr>
      <p:grpSpPr>
        <a:xfrm>
          <a:off x="0" y="0"/>
          <a:ext cx="0" cy="0"/>
          <a:chOff x="0" y="0"/>
          <a:chExt cx="0" cy="0"/>
        </a:xfrm>
      </p:grpSpPr>
      <p:sp>
        <p:nvSpPr>
          <p:cNvPr id="2" name="Shape 0"/>
          <p:cNvSpPr/>
          <p:nvPr/>
        </p:nvSpPr>
        <p:spPr>
          <a:xfrm>
            <a:off x="0" y="0"/>
            <a:ext cx="9144000" cy="960120"/>
          </a:xfrm>
          <a:prstGeom prst="rect">
            <a:avLst/>
          </a:prstGeom>
          <a:solidFill>
            <a:srgbClr val="2C5F2D"/>
          </a:solidFill>
          <a:ln w="12700">
            <a:solidFill>
              <a:srgbClr val="2C5F2D"/>
            </a:solidFill>
            <a:prstDash val="solid"/>
          </a:ln>
        </p:spPr>
        <p:txBody>
          <a:bodyPr/>
          <a:lstStyle/>
          <a:p>
            <a:endParaRPr lang="en-US"/>
          </a:p>
        </p:txBody>
      </p:sp>
      <p:sp>
        <p:nvSpPr>
          <p:cNvPr id="3" name="Text 1"/>
          <p:cNvSpPr/>
          <p:nvPr/>
        </p:nvSpPr>
        <p:spPr>
          <a:xfrm>
            <a:off x="365760" y="73152"/>
            <a:ext cx="8412480" cy="777240"/>
          </a:xfrm>
          <a:prstGeom prst="rect">
            <a:avLst/>
          </a:prstGeom>
          <a:noFill/>
          <a:ln/>
        </p:spPr>
        <p:txBody>
          <a:bodyPr wrap="square" rtlCol="0" anchor="ctr"/>
          <a:lstStyle/>
          <a:p>
            <a:pPr marL="0" indent="0">
              <a:buNone/>
            </a:pPr>
            <a:r>
              <a:rPr lang="en-US" sz="2600" b="1" dirty="0">
                <a:solidFill>
                  <a:srgbClr val="FFFFFF"/>
                </a:solidFill>
                <a:latin typeface="Georgia" pitchFamily="34" charset="0"/>
                <a:ea typeface="Georgia" pitchFamily="34" charset="-122"/>
                <a:cs typeface="Georgia" pitchFamily="34" charset="-120"/>
              </a:rPr>
              <a:t>A Different Way to Begin</a:t>
            </a:r>
            <a:endParaRPr lang="en-US" sz="2600" dirty="0"/>
          </a:p>
        </p:txBody>
      </p:sp>
      <p:pic>
        <p:nvPicPr>
          <p:cNvPr id="4" name="Image 0" descr="preencoded.png"/>
          <p:cNvPicPr>
            <a:picLocks noChangeAspect="1"/>
          </p:cNvPicPr>
          <p:nvPr/>
        </p:nvPicPr>
        <p:blipFill>
          <a:blip r:embed="rId3"/>
          <a:srcRect/>
          <a:stretch/>
        </p:blipFill>
        <p:spPr>
          <a:xfrm>
            <a:off x="274320" y="1051560"/>
            <a:ext cx="4023360" cy="3200400"/>
          </a:xfrm>
          <a:prstGeom prst="rect">
            <a:avLst/>
          </a:prstGeom>
        </p:spPr>
      </p:pic>
      <p:sp>
        <p:nvSpPr>
          <p:cNvPr id="5" name="Shape 2"/>
          <p:cNvSpPr/>
          <p:nvPr/>
        </p:nvSpPr>
        <p:spPr>
          <a:xfrm>
            <a:off x="274320" y="1051560"/>
            <a:ext cx="4023360" cy="3200400"/>
          </a:xfrm>
          <a:prstGeom prst="rect">
            <a:avLst/>
          </a:prstGeom>
          <a:solidFill>
            <a:srgbClr val="000000">
              <a:alpha val="65000"/>
            </a:srgbClr>
          </a:solidFill>
          <a:ln w="12700">
            <a:solidFill>
              <a:srgbClr val="000000">
                <a:alpha val="0"/>
              </a:srgbClr>
            </a:solidFill>
            <a:prstDash val="solid"/>
          </a:ln>
        </p:spPr>
        <p:txBody>
          <a:bodyPr/>
          <a:lstStyle/>
          <a:p>
            <a:endParaRPr lang="en-US"/>
          </a:p>
        </p:txBody>
      </p:sp>
      <p:sp>
        <p:nvSpPr>
          <p:cNvPr id="6" name="Text 3"/>
          <p:cNvSpPr/>
          <p:nvPr/>
        </p:nvSpPr>
        <p:spPr>
          <a:xfrm>
            <a:off x="365760" y="1143000"/>
            <a:ext cx="3840480" cy="777240"/>
          </a:xfrm>
          <a:prstGeom prst="rect">
            <a:avLst/>
          </a:prstGeom>
          <a:noFill/>
          <a:ln/>
        </p:spPr>
        <p:txBody>
          <a:bodyPr wrap="square" rtlCol="0" anchor="ctr"/>
          <a:lstStyle/>
          <a:p>
            <a:pPr marL="0" indent="0" algn="ctr">
              <a:buNone/>
            </a:pPr>
            <a:r>
              <a:rPr lang="en-US" sz="2200" b="1" dirty="0">
                <a:solidFill>
                  <a:srgbClr val="FFFFFF"/>
                </a:solidFill>
                <a:latin typeface="Georgia" pitchFamily="34" charset="0"/>
                <a:ea typeface="Georgia" pitchFamily="34" charset="-122"/>
                <a:cs typeface="Georgia" pitchFamily="34" charset="-120"/>
              </a:rPr>
              <a:t>5,000-Piece</a:t>
            </a:r>
            <a:endParaRPr lang="en-US" sz="2200" dirty="0"/>
          </a:p>
          <a:p>
            <a:pPr marL="0" indent="0" algn="ctr">
              <a:buNone/>
            </a:pPr>
            <a:r>
              <a:rPr lang="en-US" sz="2200" b="1" dirty="0">
                <a:solidFill>
                  <a:srgbClr val="FFFFFF"/>
                </a:solidFill>
                <a:latin typeface="Georgia" pitchFamily="34" charset="0"/>
                <a:ea typeface="Georgia" pitchFamily="34" charset="-122"/>
                <a:cs typeface="Georgia" pitchFamily="34" charset="-120"/>
              </a:rPr>
              <a:t>Puzzle</a:t>
            </a:r>
            <a:endParaRPr lang="en-US" sz="2200" dirty="0"/>
          </a:p>
        </p:txBody>
      </p:sp>
      <p:sp>
        <p:nvSpPr>
          <p:cNvPr id="7" name="Text 4"/>
          <p:cNvSpPr/>
          <p:nvPr/>
        </p:nvSpPr>
        <p:spPr>
          <a:xfrm>
            <a:off x="365760" y="1920240"/>
            <a:ext cx="3840480" cy="274320"/>
          </a:xfrm>
          <a:prstGeom prst="rect">
            <a:avLst/>
          </a:prstGeom>
          <a:noFill/>
          <a:ln/>
        </p:spPr>
        <p:txBody>
          <a:bodyPr wrap="square" rtlCol="0" anchor="ctr"/>
          <a:lstStyle/>
          <a:p>
            <a:pPr marL="0" indent="0" algn="ctr">
              <a:buNone/>
            </a:pPr>
            <a:r>
              <a:rPr lang="en-US" sz="1000" b="1" i="1" dirty="0">
                <a:solidFill>
                  <a:srgbClr val="E8D5A3"/>
                </a:solidFill>
                <a:latin typeface="Calibri" pitchFamily="34" charset="0"/>
                <a:ea typeface="Calibri" pitchFamily="34" charset="-122"/>
                <a:cs typeface="Calibri" pitchFamily="34" charset="-120"/>
              </a:rPr>
              <a:t>2024–2025 Plan</a:t>
            </a:r>
            <a:endParaRPr lang="en-US" sz="1000" dirty="0"/>
          </a:p>
        </p:txBody>
      </p:sp>
      <p:sp>
        <p:nvSpPr>
          <p:cNvPr id="8" name="Text 5"/>
          <p:cNvSpPr/>
          <p:nvPr/>
        </p:nvSpPr>
        <p:spPr>
          <a:xfrm>
            <a:off x="365760" y="3337560"/>
            <a:ext cx="3840480" cy="822960"/>
          </a:xfrm>
          <a:prstGeom prst="rect">
            <a:avLst/>
          </a:prstGeom>
          <a:noFill/>
          <a:ln/>
        </p:spPr>
        <p:txBody>
          <a:bodyPr wrap="square" rtlCol="0" anchor="ctr"/>
          <a:lstStyle/>
          <a:p>
            <a:pPr marL="0" indent="0" algn="ctr">
              <a:buNone/>
            </a:pPr>
            <a:r>
              <a:rPr lang="en-US" sz="1400" i="1" dirty="0">
                <a:solidFill>
                  <a:srgbClr val="FFFFFF"/>
                </a:solidFill>
                <a:latin typeface="Calibri" pitchFamily="34" charset="0"/>
                <a:ea typeface="Calibri" pitchFamily="34" charset="-122"/>
                <a:cs typeface="Calibri" pitchFamily="34" charset="-120"/>
              </a:rPr>
              <a:t>All pieces poured out at once.</a:t>
            </a:r>
            <a:endParaRPr lang="en-US" sz="1400" dirty="0"/>
          </a:p>
          <a:p>
            <a:pPr marL="0" indent="0" algn="ctr">
              <a:buNone/>
            </a:pPr>
            <a:r>
              <a:rPr lang="en-US" sz="1400" i="1" dirty="0">
                <a:solidFill>
                  <a:srgbClr val="FFFFFF"/>
                </a:solidFill>
                <a:latin typeface="Calibri" pitchFamily="34" charset="0"/>
                <a:ea typeface="Calibri" pitchFamily="34" charset="-122"/>
                <a:cs typeface="Calibri" pitchFamily="34" charset="-120"/>
              </a:rPr>
              <a:t>21 activity streams.</a:t>
            </a:r>
            <a:endParaRPr lang="en-US" sz="1400" dirty="0"/>
          </a:p>
          <a:p>
            <a:pPr marL="0" indent="0" algn="ctr">
              <a:buNone/>
            </a:pPr>
            <a:r>
              <a:rPr lang="en-US" sz="1400" i="1" dirty="0">
                <a:solidFill>
                  <a:srgbClr val="FFFFFF"/>
                </a:solidFill>
                <a:latin typeface="Calibri" pitchFamily="34" charset="0"/>
                <a:ea typeface="Calibri" pitchFamily="34" charset="-122"/>
                <a:cs typeface="Calibri" pitchFamily="34" charset="-120"/>
              </a:rPr>
              <a:t>Scope outpaced capacity</a:t>
            </a:r>
            <a:r>
              <a:rPr lang="en-US" sz="1200" i="1" dirty="0">
                <a:solidFill>
                  <a:srgbClr val="FFFFFF"/>
                </a:solidFill>
                <a:latin typeface="Calibri" pitchFamily="34" charset="0"/>
                <a:ea typeface="Calibri" pitchFamily="34" charset="-122"/>
                <a:cs typeface="Calibri" pitchFamily="34" charset="-120"/>
              </a:rPr>
              <a:t>.</a:t>
            </a:r>
            <a:endParaRPr lang="en-US" sz="1200" dirty="0"/>
          </a:p>
        </p:txBody>
      </p:sp>
      <p:sp>
        <p:nvSpPr>
          <p:cNvPr id="9" name="Text 6"/>
          <p:cNvSpPr/>
          <p:nvPr/>
        </p:nvSpPr>
        <p:spPr>
          <a:xfrm>
            <a:off x="4343400" y="2331720"/>
            <a:ext cx="548640" cy="457200"/>
          </a:xfrm>
          <a:prstGeom prst="rect">
            <a:avLst/>
          </a:prstGeom>
          <a:noFill/>
          <a:ln/>
        </p:spPr>
        <p:txBody>
          <a:bodyPr wrap="square" rtlCol="0" anchor="ctr"/>
          <a:lstStyle/>
          <a:p>
            <a:pPr marL="0" indent="0" algn="ctr">
              <a:buNone/>
            </a:pPr>
            <a:r>
              <a:rPr lang="en-US" sz="2400" b="1" dirty="0">
                <a:solidFill>
                  <a:srgbClr val="B89A3E"/>
                </a:solidFill>
              </a:rPr>
              <a:t>→</a:t>
            </a:r>
            <a:endParaRPr lang="en-US" sz="2400" dirty="0"/>
          </a:p>
        </p:txBody>
      </p:sp>
      <p:pic>
        <p:nvPicPr>
          <p:cNvPr id="10" name="Image 1" descr="preencoded.png"/>
          <p:cNvPicPr>
            <a:picLocks noChangeAspect="1"/>
          </p:cNvPicPr>
          <p:nvPr/>
        </p:nvPicPr>
        <p:blipFill>
          <a:blip r:embed="rId4"/>
          <a:srcRect/>
          <a:stretch/>
        </p:blipFill>
        <p:spPr>
          <a:xfrm>
            <a:off x="4892040" y="1051560"/>
            <a:ext cx="3977640" cy="3200400"/>
          </a:xfrm>
          <a:prstGeom prst="rect">
            <a:avLst/>
          </a:prstGeom>
        </p:spPr>
      </p:pic>
      <p:sp>
        <p:nvSpPr>
          <p:cNvPr id="11" name="Shape 7"/>
          <p:cNvSpPr/>
          <p:nvPr/>
        </p:nvSpPr>
        <p:spPr>
          <a:xfrm>
            <a:off x="4892040" y="1051560"/>
            <a:ext cx="3977640" cy="3200400"/>
          </a:xfrm>
          <a:prstGeom prst="rect">
            <a:avLst/>
          </a:prstGeom>
          <a:solidFill>
            <a:srgbClr val="000000">
              <a:alpha val="62000"/>
            </a:srgbClr>
          </a:solidFill>
          <a:ln w="12700">
            <a:solidFill>
              <a:srgbClr val="000000">
                <a:alpha val="0"/>
              </a:srgbClr>
            </a:solidFill>
            <a:prstDash val="solid"/>
          </a:ln>
        </p:spPr>
        <p:txBody>
          <a:bodyPr/>
          <a:lstStyle/>
          <a:p>
            <a:endParaRPr lang="en-US"/>
          </a:p>
        </p:txBody>
      </p:sp>
      <p:sp>
        <p:nvSpPr>
          <p:cNvPr id="12" name="Shape 8"/>
          <p:cNvSpPr/>
          <p:nvPr/>
        </p:nvSpPr>
        <p:spPr>
          <a:xfrm>
            <a:off x="4892040" y="1051560"/>
            <a:ext cx="64008" cy="3200400"/>
          </a:xfrm>
          <a:prstGeom prst="rect">
            <a:avLst/>
          </a:prstGeom>
          <a:solidFill>
            <a:srgbClr val="4A7C59"/>
          </a:solidFill>
          <a:ln w="12700">
            <a:solidFill>
              <a:srgbClr val="4A7C59"/>
            </a:solidFill>
            <a:prstDash val="solid"/>
          </a:ln>
        </p:spPr>
        <p:txBody>
          <a:bodyPr/>
          <a:lstStyle/>
          <a:p>
            <a:endParaRPr lang="en-US"/>
          </a:p>
        </p:txBody>
      </p:sp>
      <p:sp>
        <p:nvSpPr>
          <p:cNvPr id="13" name="Text 9"/>
          <p:cNvSpPr/>
          <p:nvPr/>
        </p:nvSpPr>
        <p:spPr>
          <a:xfrm>
            <a:off x="4983480" y="1143000"/>
            <a:ext cx="3794760" cy="777240"/>
          </a:xfrm>
          <a:prstGeom prst="rect">
            <a:avLst/>
          </a:prstGeom>
          <a:noFill/>
          <a:ln/>
        </p:spPr>
        <p:txBody>
          <a:bodyPr wrap="square" rtlCol="0" anchor="ctr"/>
          <a:lstStyle/>
          <a:p>
            <a:pPr marL="0" indent="0" algn="ctr">
              <a:buNone/>
            </a:pPr>
            <a:r>
              <a:rPr lang="en-US" sz="2200" b="1" dirty="0">
                <a:solidFill>
                  <a:srgbClr val="FFFFFF"/>
                </a:solidFill>
                <a:latin typeface="Georgia" pitchFamily="34" charset="0"/>
                <a:ea typeface="Georgia" pitchFamily="34" charset="-122"/>
                <a:cs typeface="Georgia" pitchFamily="34" charset="-120"/>
              </a:rPr>
              <a:t>500-Piece</a:t>
            </a:r>
            <a:endParaRPr lang="en-US" sz="2200" dirty="0"/>
          </a:p>
          <a:p>
            <a:pPr marL="0" indent="0" algn="ctr">
              <a:buNone/>
            </a:pPr>
            <a:r>
              <a:rPr lang="en-US" sz="2200" b="1" dirty="0">
                <a:solidFill>
                  <a:srgbClr val="FFFFFF"/>
                </a:solidFill>
                <a:latin typeface="Georgia" pitchFamily="34" charset="0"/>
                <a:ea typeface="Georgia" pitchFamily="34" charset="-122"/>
                <a:cs typeface="Georgia" pitchFamily="34" charset="-120"/>
              </a:rPr>
              <a:t>Puzzle</a:t>
            </a:r>
            <a:endParaRPr lang="en-US" sz="2200" dirty="0"/>
          </a:p>
        </p:txBody>
      </p:sp>
      <p:sp>
        <p:nvSpPr>
          <p:cNvPr id="14" name="Text 10"/>
          <p:cNvSpPr/>
          <p:nvPr/>
        </p:nvSpPr>
        <p:spPr>
          <a:xfrm>
            <a:off x="4983480" y="1920240"/>
            <a:ext cx="3794760" cy="274320"/>
          </a:xfrm>
          <a:prstGeom prst="rect">
            <a:avLst/>
          </a:prstGeom>
          <a:noFill/>
          <a:ln/>
        </p:spPr>
        <p:txBody>
          <a:bodyPr wrap="square" rtlCol="0" anchor="ctr"/>
          <a:lstStyle/>
          <a:p>
            <a:pPr marL="0" indent="0" algn="ctr">
              <a:buNone/>
            </a:pPr>
            <a:r>
              <a:rPr lang="en-US" sz="1000" b="1" i="1" dirty="0">
                <a:solidFill>
                  <a:srgbClr val="E8D5A3"/>
                </a:solidFill>
                <a:latin typeface="Calibri" pitchFamily="34" charset="0"/>
                <a:ea typeface="Calibri" pitchFamily="34" charset="-122"/>
                <a:cs typeface="Calibri" pitchFamily="34" charset="-120"/>
              </a:rPr>
              <a:t>2026–2028 Plan</a:t>
            </a:r>
            <a:endParaRPr lang="en-US" sz="1000" dirty="0"/>
          </a:p>
        </p:txBody>
      </p:sp>
      <p:sp>
        <p:nvSpPr>
          <p:cNvPr id="15" name="Text 11"/>
          <p:cNvSpPr/>
          <p:nvPr/>
        </p:nvSpPr>
        <p:spPr>
          <a:xfrm>
            <a:off x="4983480" y="3337560"/>
            <a:ext cx="3794760" cy="822960"/>
          </a:xfrm>
          <a:prstGeom prst="rect">
            <a:avLst/>
          </a:prstGeom>
          <a:noFill/>
          <a:ln/>
        </p:spPr>
        <p:txBody>
          <a:bodyPr wrap="square" rtlCol="0" anchor="ctr"/>
          <a:lstStyle/>
          <a:p>
            <a:pPr marL="0" indent="0" algn="ctr">
              <a:buNone/>
            </a:pPr>
            <a:r>
              <a:rPr lang="en-US" sz="1400" i="1" dirty="0">
                <a:solidFill>
                  <a:srgbClr val="FFFFFF"/>
                </a:solidFill>
                <a:latin typeface="Calibri" pitchFamily="34" charset="0"/>
                <a:ea typeface="Calibri" pitchFamily="34" charset="-122"/>
                <a:cs typeface="Calibri" pitchFamily="34" charset="-120"/>
              </a:rPr>
              <a:t>Start with the edges first.</a:t>
            </a:r>
            <a:endParaRPr lang="en-US" sz="1400" dirty="0"/>
          </a:p>
          <a:p>
            <a:pPr marL="0" indent="0" algn="ctr">
              <a:buNone/>
            </a:pPr>
            <a:r>
              <a:rPr lang="en-US" sz="1400" i="1" dirty="0">
                <a:solidFill>
                  <a:srgbClr val="FFFFFF"/>
                </a:solidFill>
                <a:latin typeface="Calibri" pitchFamily="34" charset="0"/>
                <a:ea typeface="Calibri" pitchFamily="34" charset="-122"/>
                <a:cs typeface="Calibri" pitchFamily="34" charset="-120"/>
              </a:rPr>
              <a:t>Congregational health.</a:t>
            </a:r>
            <a:endParaRPr lang="en-US" sz="1400" dirty="0"/>
          </a:p>
          <a:p>
            <a:pPr marL="0" indent="0" algn="ctr">
              <a:buNone/>
            </a:pPr>
            <a:r>
              <a:rPr lang="en-US" sz="1400" i="1" dirty="0">
                <a:solidFill>
                  <a:srgbClr val="FFFFFF"/>
                </a:solidFill>
                <a:latin typeface="Calibri" pitchFamily="34" charset="0"/>
                <a:ea typeface="Calibri" pitchFamily="34" charset="-122"/>
                <a:cs typeface="Calibri" pitchFamily="34" charset="-120"/>
              </a:rPr>
              <a:t>Leadership. Systems. Collaboration.</a:t>
            </a:r>
            <a:endParaRPr lang="en-US" sz="1400" dirty="0"/>
          </a:p>
        </p:txBody>
      </p:sp>
      <p:sp>
        <p:nvSpPr>
          <p:cNvPr id="16" name="Text 12"/>
          <p:cNvSpPr/>
          <p:nvPr/>
        </p:nvSpPr>
        <p:spPr>
          <a:xfrm>
            <a:off x="274320" y="4846320"/>
            <a:ext cx="8595360" cy="201168"/>
          </a:xfrm>
          <a:prstGeom prst="rect">
            <a:avLst/>
          </a:prstGeom>
          <a:noFill/>
          <a:ln/>
        </p:spPr>
        <p:txBody>
          <a:bodyPr wrap="square" rtlCol="0" anchor="ctr"/>
          <a:lstStyle/>
          <a:p>
            <a:pPr marL="0" indent="0" algn="r">
              <a:buNone/>
            </a:pPr>
            <a:r>
              <a:rPr lang="en-US" sz="900" dirty="0">
                <a:solidFill>
                  <a:srgbClr val="666666"/>
                </a:solidFill>
                <a:latin typeface="Calibri" pitchFamily="34" charset="0"/>
                <a:ea typeface="Calibri" pitchFamily="34" charset="-122"/>
                <a:cs typeface="Calibri" pitchFamily="34" charset="-120"/>
              </a:rPr>
              <a:t>EOORC  |  Setting Our Sights 2026–2028</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4F1EC"/>
        </a:solidFill>
        <a:effectLst/>
      </p:bgPr>
    </p:bg>
    <p:spTree>
      <p:nvGrpSpPr>
        <p:cNvPr id="1" name=""/>
        <p:cNvGrpSpPr/>
        <p:nvPr/>
      </p:nvGrpSpPr>
      <p:grpSpPr>
        <a:xfrm>
          <a:off x="0" y="0"/>
          <a:ext cx="0" cy="0"/>
          <a:chOff x="0" y="0"/>
          <a:chExt cx="0" cy="0"/>
        </a:xfrm>
      </p:grpSpPr>
      <p:sp>
        <p:nvSpPr>
          <p:cNvPr id="2" name="Shape 0"/>
          <p:cNvSpPr/>
          <p:nvPr/>
        </p:nvSpPr>
        <p:spPr>
          <a:xfrm>
            <a:off x="0" y="0"/>
            <a:ext cx="9144000" cy="960120"/>
          </a:xfrm>
          <a:prstGeom prst="rect">
            <a:avLst/>
          </a:prstGeom>
          <a:solidFill>
            <a:srgbClr val="2C5F2D"/>
          </a:solidFill>
          <a:ln w="12700">
            <a:solidFill>
              <a:srgbClr val="2C5F2D"/>
            </a:solidFill>
            <a:prstDash val="solid"/>
          </a:ln>
        </p:spPr>
        <p:txBody>
          <a:bodyPr/>
          <a:lstStyle/>
          <a:p>
            <a:endParaRPr lang="en-US"/>
          </a:p>
        </p:txBody>
      </p:sp>
      <p:sp>
        <p:nvSpPr>
          <p:cNvPr id="3" name="Text 1"/>
          <p:cNvSpPr/>
          <p:nvPr/>
        </p:nvSpPr>
        <p:spPr>
          <a:xfrm>
            <a:off x="365760" y="73152"/>
            <a:ext cx="8412480" cy="777240"/>
          </a:xfrm>
          <a:prstGeom prst="rect">
            <a:avLst/>
          </a:prstGeom>
          <a:noFill/>
          <a:ln/>
        </p:spPr>
        <p:txBody>
          <a:bodyPr wrap="square" rtlCol="0" anchor="ctr"/>
          <a:lstStyle/>
          <a:p>
            <a:pPr marL="0" indent="0">
              <a:buNone/>
            </a:pPr>
            <a:r>
              <a:rPr lang="en-US" sz="2600" b="1" dirty="0">
                <a:solidFill>
                  <a:srgbClr val="FFFFFF"/>
                </a:solidFill>
                <a:latin typeface="Georgia" pitchFamily="34" charset="0"/>
                <a:ea typeface="Georgia" pitchFamily="34" charset="-122"/>
                <a:cs typeface="Georgia" pitchFamily="34" charset="-120"/>
              </a:rPr>
              <a:t>How This Plan Works</a:t>
            </a:r>
            <a:endParaRPr lang="en-US" sz="2600" dirty="0"/>
          </a:p>
        </p:txBody>
      </p:sp>
      <p:pic>
        <p:nvPicPr>
          <p:cNvPr id="4" name="Image 0" descr="preencoded.png"/>
          <p:cNvPicPr>
            <a:picLocks noChangeAspect="1"/>
          </p:cNvPicPr>
          <p:nvPr/>
        </p:nvPicPr>
        <p:blipFill>
          <a:blip r:embed="rId3"/>
          <a:srcRect/>
          <a:stretch/>
        </p:blipFill>
        <p:spPr>
          <a:xfrm>
            <a:off x="7498080" y="54864"/>
            <a:ext cx="1463040" cy="804672"/>
          </a:xfrm>
          <a:prstGeom prst="rect">
            <a:avLst/>
          </a:prstGeom>
        </p:spPr>
      </p:pic>
      <p:sp>
        <p:nvSpPr>
          <p:cNvPr id="5" name="Shape 2"/>
          <p:cNvSpPr/>
          <p:nvPr/>
        </p:nvSpPr>
        <p:spPr>
          <a:xfrm>
            <a:off x="7498080" y="54864"/>
            <a:ext cx="1463040" cy="804672"/>
          </a:xfrm>
          <a:prstGeom prst="rect">
            <a:avLst/>
          </a:prstGeom>
          <a:solidFill>
            <a:srgbClr val="000000">
              <a:alpha val="45000"/>
            </a:srgbClr>
          </a:solidFill>
          <a:ln w="12700">
            <a:solidFill>
              <a:srgbClr val="000000">
                <a:alpha val="0"/>
              </a:srgbClr>
            </a:solidFill>
            <a:prstDash val="solid"/>
          </a:ln>
        </p:spPr>
        <p:txBody>
          <a:bodyPr/>
          <a:lstStyle/>
          <a:p>
            <a:endParaRPr lang="en-US"/>
          </a:p>
        </p:txBody>
      </p:sp>
      <p:sp>
        <p:nvSpPr>
          <p:cNvPr id="6" name="Shape 3"/>
          <p:cNvSpPr/>
          <p:nvPr/>
        </p:nvSpPr>
        <p:spPr>
          <a:xfrm>
            <a:off x="320040" y="1097280"/>
            <a:ext cx="2743200" cy="347472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7" name="Shape 4"/>
          <p:cNvSpPr/>
          <p:nvPr/>
        </p:nvSpPr>
        <p:spPr>
          <a:xfrm>
            <a:off x="320040" y="1097280"/>
            <a:ext cx="2743200" cy="502920"/>
          </a:xfrm>
          <a:prstGeom prst="rect">
            <a:avLst/>
          </a:prstGeom>
          <a:solidFill>
            <a:srgbClr val="2C5F2D"/>
          </a:solidFill>
          <a:ln w="12700">
            <a:solidFill>
              <a:srgbClr val="2C5F2D"/>
            </a:solidFill>
            <a:prstDash val="solid"/>
          </a:ln>
        </p:spPr>
        <p:txBody>
          <a:bodyPr/>
          <a:lstStyle/>
          <a:p>
            <a:endParaRPr lang="en-US"/>
          </a:p>
        </p:txBody>
      </p:sp>
      <p:sp>
        <p:nvSpPr>
          <p:cNvPr id="8" name="Text 5"/>
          <p:cNvSpPr/>
          <p:nvPr/>
        </p:nvSpPr>
        <p:spPr>
          <a:xfrm>
            <a:off x="320040" y="1106424"/>
            <a:ext cx="2743200" cy="475488"/>
          </a:xfrm>
          <a:prstGeom prst="rect">
            <a:avLst/>
          </a:prstGeom>
          <a:noFill/>
          <a:ln/>
        </p:spPr>
        <p:txBody>
          <a:bodyPr wrap="square" rtlCol="0" anchor="ctr"/>
          <a:lstStyle/>
          <a:p>
            <a:pPr marL="0" indent="0" algn="ctr">
              <a:buNone/>
            </a:pPr>
            <a:r>
              <a:rPr lang="en-US" sz="2200" b="1" dirty="0">
                <a:solidFill>
                  <a:srgbClr val="E8D5A3"/>
                </a:solidFill>
                <a:latin typeface="Georgia" pitchFamily="34" charset="0"/>
                <a:ea typeface="Georgia" pitchFamily="34" charset="-122"/>
                <a:cs typeface="Georgia" pitchFamily="34" charset="-120"/>
              </a:rPr>
              <a:t>01</a:t>
            </a:r>
            <a:endParaRPr lang="en-US" sz="2200" dirty="0"/>
          </a:p>
        </p:txBody>
      </p:sp>
      <p:sp>
        <p:nvSpPr>
          <p:cNvPr id="9" name="Text 6"/>
          <p:cNvSpPr/>
          <p:nvPr/>
        </p:nvSpPr>
        <p:spPr>
          <a:xfrm>
            <a:off x="411480" y="1691640"/>
            <a:ext cx="2560320" cy="548640"/>
          </a:xfrm>
          <a:prstGeom prst="rect">
            <a:avLst/>
          </a:prstGeom>
          <a:noFill/>
          <a:ln/>
        </p:spPr>
        <p:txBody>
          <a:bodyPr wrap="square" rtlCol="0" anchor="ctr"/>
          <a:lstStyle/>
          <a:p>
            <a:pPr marL="0" indent="0">
              <a:buNone/>
            </a:pPr>
            <a:r>
              <a:rPr lang="en-US" sz="1600" b="1" dirty="0">
                <a:solidFill>
                  <a:srgbClr val="2C5F2D"/>
                </a:solidFill>
                <a:latin typeface="Georgia" pitchFamily="34" charset="0"/>
                <a:ea typeface="Georgia" pitchFamily="34" charset="-122"/>
                <a:cs typeface="Georgia" pitchFamily="34" charset="-120"/>
              </a:rPr>
              <a:t>Small-Batch Focus</a:t>
            </a:r>
            <a:endParaRPr lang="en-US" sz="1600" dirty="0"/>
          </a:p>
        </p:txBody>
      </p:sp>
      <p:sp>
        <p:nvSpPr>
          <p:cNvPr id="10" name="Text 7"/>
          <p:cNvSpPr/>
          <p:nvPr/>
        </p:nvSpPr>
        <p:spPr>
          <a:xfrm>
            <a:off x="411480" y="2286000"/>
            <a:ext cx="2560320" cy="1419726"/>
          </a:xfrm>
          <a:prstGeom prst="rect">
            <a:avLst/>
          </a:prstGeom>
          <a:noFill/>
          <a:ln/>
        </p:spPr>
        <p:txBody>
          <a:bodyPr wrap="square" rtlCol="0" anchor="ctr"/>
          <a:lstStyle/>
          <a:p>
            <a:pPr marL="0" indent="0">
              <a:buNone/>
            </a:pPr>
            <a:r>
              <a:rPr lang="en-US" sz="1400" dirty="0">
                <a:solidFill>
                  <a:srgbClr val="2B2B2B"/>
                </a:solidFill>
                <a:latin typeface="Calibri" pitchFamily="34" charset="0"/>
                <a:ea typeface="Calibri" pitchFamily="34" charset="-122"/>
                <a:cs typeface="Calibri" pitchFamily="34" charset="-120"/>
              </a:rPr>
              <a:t>No more than 3 active regional priorities at one time. Permission to say 'not yet,' so what we take on gets done with real care and follow-through.</a:t>
            </a:r>
            <a:endParaRPr lang="en-US" sz="1400" dirty="0"/>
          </a:p>
        </p:txBody>
      </p:sp>
      <p:sp>
        <p:nvSpPr>
          <p:cNvPr id="11" name="Shape 8"/>
          <p:cNvSpPr/>
          <p:nvPr/>
        </p:nvSpPr>
        <p:spPr>
          <a:xfrm>
            <a:off x="3200400" y="1097280"/>
            <a:ext cx="2743200" cy="347472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12" name="Shape 9"/>
          <p:cNvSpPr/>
          <p:nvPr/>
        </p:nvSpPr>
        <p:spPr>
          <a:xfrm>
            <a:off x="3200400" y="1097280"/>
            <a:ext cx="2743200" cy="502920"/>
          </a:xfrm>
          <a:prstGeom prst="rect">
            <a:avLst/>
          </a:prstGeom>
          <a:solidFill>
            <a:srgbClr val="2C5F2D"/>
          </a:solidFill>
          <a:ln w="12700">
            <a:solidFill>
              <a:srgbClr val="2C5F2D"/>
            </a:solidFill>
            <a:prstDash val="solid"/>
          </a:ln>
        </p:spPr>
        <p:txBody>
          <a:bodyPr/>
          <a:lstStyle/>
          <a:p>
            <a:endParaRPr lang="en-US"/>
          </a:p>
        </p:txBody>
      </p:sp>
      <p:sp>
        <p:nvSpPr>
          <p:cNvPr id="13" name="Text 10"/>
          <p:cNvSpPr/>
          <p:nvPr/>
        </p:nvSpPr>
        <p:spPr>
          <a:xfrm>
            <a:off x="3200400" y="1106424"/>
            <a:ext cx="2743200" cy="475488"/>
          </a:xfrm>
          <a:prstGeom prst="rect">
            <a:avLst/>
          </a:prstGeom>
          <a:noFill/>
          <a:ln/>
        </p:spPr>
        <p:txBody>
          <a:bodyPr wrap="square" rtlCol="0" anchor="ctr"/>
          <a:lstStyle/>
          <a:p>
            <a:pPr marL="0" indent="0" algn="ctr">
              <a:buNone/>
            </a:pPr>
            <a:r>
              <a:rPr lang="en-US" sz="2200" b="1" dirty="0">
                <a:solidFill>
                  <a:srgbClr val="E8D5A3"/>
                </a:solidFill>
                <a:latin typeface="Georgia" pitchFamily="34" charset="0"/>
                <a:ea typeface="Georgia" pitchFamily="34" charset="-122"/>
                <a:cs typeface="Georgia" pitchFamily="34" charset="-120"/>
              </a:rPr>
              <a:t>02</a:t>
            </a:r>
            <a:endParaRPr lang="en-US" sz="2200" dirty="0"/>
          </a:p>
        </p:txBody>
      </p:sp>
      <p:sp>
        <p:nvSpPr>
          <p:cNvPr id="14" name="Text 11"/>
          <p:cNvSpPr/>
          <p:nvPr/>
        </p:nvSpPr>
        <p:spPr>
          <a:xfrm>
            <a:off x="3291840" y="1691640"/>
            <a:ext cx="2560320" cy="548640"/>
          </a:xfrm>
          <a:prstGeom prst="rect">
            <a:avLst/>
          </a:prstGeom>
          <a:noFill/>
          <a:ln/>
        </p:spPr>
        <p:txBody>
          <a:bodyPr wrap="square" rtlCol="0" anchor="ctr"/>
          <a:lstStyle/>
          <a:p>
            <a:pPr marL="0" indent="0">
              <a:buNone/>
            </a:pPr>
            <a:r>
              <a:rPr lang="en-US" sz="1600" b="1" dirty="0">
                <a:solidFill>
                  <a:srgbClr val="2C5F2D"/>
                </a:solidFill>
                <a:latin typeface="Georgia" pitchFamily="34" charset="0"/>
                <a:ea typeface="Georgia" pitchFamily="34" charset="-122"/>
                <a:cs typeface="Georgia" pitchFamily="34" charset="-120"/>
              </a:rPr>
              <a:t>Outcomes, Not Activities</a:t>
            </a:r>
            <a:endParaRPr lang="en-US" sz="1600" dirty="0"/>
          </a:p>
        </p:txBody>
      </p:sp>
      <p:sp>
        <p:nvSpPr>
          <p:cNvPr id="15" name="Text 12"/>
          <p:cNvSpPr/>
          <p:nvPr/>
        </p:nvSpPr>
        <p:spPr>
          <a:xfrm>
            <a:off x="3291840" y="2286000"/>
            <a:ext cx="2560320" cy="1419726"/>
          </a:xfrm>
          <a:prstGeom prst="rect">
            <a:avLst/>
          </a:prstGeom>
          <a:noFill/>
          <a:ln/>
        </p:spPr>
        <p:txBody>
          <a:bodyPr wrap="square" rtlCol="0" anchor="ctr"/>
          <a:lstStyle/>
          <a:p>
            <a:pPr marL="0" indent="0">
              <a:buNone/>
            </a:pPr>
            <a:r>
              <a:rPr lang="en-US" sz="1400" dirty="0">
                <a:solidFill>
                  <a:srgbClr val="2B2B2B"/>
                </a:solidFill>
                <a:latin typeface="Calibri" pitchFamily="34" charset="0"/>
                <a:ea typeface="Calibri" pitchFamily="34" charset="-122"/>
                <a:cs typeface="Calibri" pitchFamily="34" charset="-120"/>
              </a:rPr>
              <a:t>We track whether anything changed, not only whether an activity happened. 'Did we do the thing?' becomes 'Did it make a difference?'</a:t>
            </a:r>
            <a:endParaRPr lang="en-US" sz="1400" dirty="0"/>
          </a:p>
        </p:txBody>
      </p:sp>
      <p:sp>
        <p:nvSpPr>
          <p:cNvPr id="16" name="Shape 13"/>
          <p:cNvSpPr/>
          <p:nvPr/>
        </p:nvSpPr>
        <p:spPr>
          <a:xfrm>
            <a:off x="6080760" y="1097280"/>
            <a:ext cx="2743200" cy="347472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17" name="Shape 14"/>
          <p:cNvSpPr/>
          <p:nvPr/>
        </p:nvSpPr>
        <p:spPr>
          <a:xfrm>
            <a:off x="6080760" y="1097280"/>
            <a:ext cx="2743200" cy="502920"/>
          </a:xfrm>
          <a:prstGeom prst="rect">
            <a:avLst/>
          </a:prstGeom>
          <a:solidFill>
            <a:srgbClr val="2C5F2D"/>
          </a:solidFill>
          <a:ln w="12700">
            <a:solidFill>
              <a:srgbClr val="2C5F2D"/>
            </a:solidFill>
            <a:prstDash val="solid"/>
          </a:ln>
        </p:spPr>
        <p:txBody>
          <a:bodyPr/>
          <a:lstStyle/>
          <a:p>
            <a:endParaRPr lang="en-US"/>
          </a:p>
        </p:txBody>
      </p:sp>
      <p:sp>
        <p:nvSpPr>
          <p:cNvPr id="18" name="Text 15"/>
          <p:cNvSpPr/>
          <p:nvPr/>
        </p:nvSpPr>
        <p:spPr>
          <a:xfrm>
            <a:off x="6080760" y="1106424"/>
            <a:ext cx="2743200" cy="475488"/>
          </a:xfrm>
          <a:prstGeom prst="rect">
            <a:avLst/>
          </a:prstGeom>
          <a:noFill/>
          <a:ln/>
        </p:spPr>
        <p:txBody>
          <a:bodyPr wrap="square" rtlCol="0" anchor="ctr"/>
          <a:lstStyle/>
          <a:p>
            <a:pPr marL="0" indent="0" algn="ctr">
              <a:buNone/>
            </a:pPr>
            <a:r>
              <a:rPr lang="en-US" sz="2200" b="1" dirty="0">
                <a:solidFill>
                  <a:srgbClr val="E8D5A3"/>
                </a:solidFill>
                <a:latin typeface="Georgia" pitchFamily="34" charset="0"/>
                <a:ea typeface="Georgia" pitchFamily="34" charset="-122"/>
                <a:cs typeface="Georgia" pitchFamily="34" charset="-120"/>
              </a:rPr>
              <a:t>03</a:t>
            </a:r>
            <a:endParaRPr lang="en-US" sz="2200" dirty="0"/>
          </a:p>
        </p:txBody>
      </p:sp>
      <p:sp>
        <p:nvSpPr>
          <p:cNvPr id="19" name="Text 16"/>
          <p:cNvSpPr/>
          <p:nvPr/>
        </p:nvSpPr>
        <p:spPr>
          <a:xfrm>
            <a:off x="6172200" y="1691640"/>
            <a:ext cx="2560320" cy="548640"/>
          </a:xfrm>
          <a:prstGeom prst="rect">
            <a:avLst/>
          </a:prstGeom>
          <a:noFill/>
          <a:ln/>
        </p:spPr>
        <p:txBody>
          <a:bodyPr wrap="square" rtlCol="0" anchor="ctr"/>
          <a:lstStyle/>
          <a:p>
            <a:pPr marL="0" indent="0">
              <a:buNone/>
            </a:pPr>
            <a:r>
              <a:rPr lang="en-US" sz="1600" b="1" dirty="0">
                <a:solidFill>
                  <a:srgbClr val="2C5F2D"/>
                </a:solidFill>
                <a:latin typeface="Georgia" pitchFamily="34" charset="0"/>
                <a:ea typeface="Georgia" pitchFamily="34" charset="-122"/>
                <a:cs typeface="Georgia" pitchFamily="34" charset="-120"/>
              </a:rPr>
              <a:t>Permission to Change</a:t>
            </a:r>
            <a:endParaRPr lang="en-US" sz="1600" dirty="0"/>
          </a:p>
        </p:txBody>
      </p:sp>
      <p:sp>
        <p:nvSpPr>
          <p:cNvPr id="20" name="Text 17"/>
          <p:cNvSpPr/>
          <p:nvPr/>
        </p:nvSpPr>
        <p:spPr>
          <a:xfrm>
            <a:off x="6172200" y="2286000"/>
            <a:ext cx="2560320" cy="1419726"/>
          </a:xfrm>
          <a:prstGeom prst="rect">
            <a:avLst/>
          </a:prstGeom>
          <a:noFill/>
          <a:ln/>
        </p:spPr>
        <p:txBody>
          <a:bodyPr wrap="square" rtlCol="0" anchor="ctr"/>
          <a:lstStyle/>
          <a:p>
            <a:pPr marL="0" indent="0">
              <a:buNone/>
            </a:pPr>
            <a:r>
              <a:rPr lang="en-US" sz="1400" dirty="0">
                <a:solidFill>
                  <a:srgbClr val="2B2B2B"/>
                </a:solidFill>
                <a:latin typeface="Calibri" pitchFamily="34" charset="0"/>
                <a:ea typeface="Calibri" pitchFamily="34" charset="-122"/>
                <a:cs typeface="Calibri" pitchFamily="34" charset="-120"/>
              </a:rPr>
              <a:t>Built-in reviews at 6 months and annually. Fidelity means fidelity to the learning, not rigid attachment to the original document.</a:t>
            </a:r>
            <a:endParaRPr lang="en-US" sz="1400" dirty="0"/>
          </a:p>
        </p:txBody>
      </p:sp>
      <p:sp>
        <p:nvSpPr>
          <p:cNvPr id="21" name="Text 18"/>
          <p:cNvSpPr/>
          <p:nvPr/>
        </p:nvSpPr>
        <p:spPr>
          <a:xfrm>
            <a:off x="274320" y="4846320"/>
            <a:ext cx="8595360" cy="201168"/>
          </a:xfrm>
          <a:prstGeom prst="rect">
            <a:avLst/>
          </a:prstGeom>
          <a:noFill/>
          <a:ln/>
        </p:spPr>
        <p:txBody>
          <a:bodyPr wrap="square" rtlCol="0" anchor="ctr"/>
          <a:lstStyle/>
          <a:p>
            <a:pPr marL="0" indent="0" algn="r">
              <a:buNone/>
            </a:pPr>
            <a:r>
              <a:rPr lang="en-US" sz="900" dirty="0">
                <a:solidFill>
                  <a:srgbClr val="666666"/>
                </a:solidFill>
                <a:latin typeface="Calibri" pitchFamily="34" charset="0"/>
                <a:ea typeface="Calibri" pitchFamily="34" charset="-122"/>
                <a:cs typeface="Calibri" pitchFamily="34" charset="-120"/>
              </a:rPr>
              <a:t>EOORC  |  Setting Our Sights 2026–2028</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4F1EC"/>
        </a:solidFill>
        <a:effectLst/>
      </p:bgPr>
    </p:bg>
    <p:spTree>
      <p:nvGrpSpPr>
        <p:cNvPr id="1" name=""/>
        <p:cNvGrpSpPr/>
        <p:nvPr/>
      </p:nvGrpSpPr>
      <p:grpSpPr>
        <a:xfrm>
          <a:off x="0" y="0"/>
          <a:ext cx="0" cy="0"/>
          <a:chOff x="0" y="0"/>
          <a:chExt cx="0" cy="0"/>
        </a:xfrm>
      </p:grpSpPr>
      <p:sp>
        <p:nvSpPr>
          <p:cNvPr id="2" name="Shape 0"/>
          <p:cNvSpPr/>
          <p:nvPr/>
        </p:nvSpPr>
        <p:spPr>
          <a:xfrm>
            <a:off x="0" y="0"/>
            <a:ext cx="9144000" cy="960120"/>
          </a:xfrm>
          <a:prstGeom prst="rect">
            <a:avLst/>
          </a:prstGeom>
          <a:solidFill>
            <a:srgbClr val="2C5F2D"/>
          </a:solidFill>
          <a:ln w="12700">
            <a:solidFill>
              <a:srgbClr val="2C5F2D"/>
            </a:solidFill>
            <a:prstDash val="solid"/>
          </a:ln>
        </p:spPr>
        <p:txBody>
          <a:bodyPr/>
          <a:lstStyle/>
          <a:p>
            <a:endParaRPr lang="en-US"/>
          </a:p>
        </p:txBody>
      </p:sp>
      <p:sp>
        <p:nvSpPr>
          <p:cNvPr id="3" name="Text 1"/>
          <p:cNvSpPr/>
          <p:nvPr/>
        </p:nvSpPr>
        <p:spPr>
          <a:xfrm>
            <a:off x="365760" y="73152"/>
            <a:ext cx="8412480" cy="777240"/>
          </a:xfrm>
          <a:prstGeom prst="rect">
            <a:avLst/>
          </a:prstGeom>
          <a:noFill/>
          <a:ln/>
        </p:spPr>
        <p:txBody>
          <a:bodyPr wrap="square" rtlCol="0" anchor="ctr"/>
          <a:lstStyle/>
          <a:p>
            <a:pPr marL="0" indent="0">
              <a:buNone/>
            </a:pPr>
            <a:r>
              <a:rPr lang="en-US" sz="2600" b="1" dirty="0">
                <a:solidFill>
                  <a:srgbClr val="FFFFFF"/>
                </a:solidFill>
                <a:latin typeface="Georgia" pitchFamily="34" charset="0"/>
                <a:ea typeface="Georgia" pitchFamily="34" charset="-122"/>
                <a:cs typeface="Georgia" pitchFamily="34" charset="-120"/>
              </a:rPr>
              <a:t>Four Strategic Commitments</a:t>
            </a:r>
            <a:endParaRPr lang="en-US" sz="2600" dirty="0"/>
          </a:p>
        </p:txBody>
      </p:sp>
      <p:sp>
        <p:nvSpPr>
          <p:cNvPr id="4" name="Shape 2"/>
          <p:cNvSpPr/>
          <p:nvPr/>
        </p:nvSpPr>
        <p:spPr>
          <a:xfrm>
            <a:off x="228600" y="1051560"/>
            <a:ext cx="2029968" cy="3749040"/>
          </a:xfrm>
          <a:prstGeom prst="rect">
            <a:avLst/>
          </a:prstGeom>
          <a:solidFill>
            <a:srgbClr val="FFFFFF"/>
          </a:solidFill>
          <a:ln/>
          <a:effectLst>
            <a:outerShdw blurRad="63500" dist="25400" dir="8100000" algn="bl" rotWithShape="0">
              <a:srgbClr val="000000">
                <a:alpha val="10000"/>
              </a:srgbClr>
            </a:outerShdw>
          </a:effectLst>
        </p:spPr>
        <p:txBody>
          <a:bodyPr/>
          <a:lstStyle/>
          <a:p>
            <a:endParaRPr lang="en-US"/>
          </a:p>
        </p:txBody>
      </p:sp>
      <p:sp>
        <p:nvSpPr>
          <p:cNvPr id="5" name="Shape 3"/>
          <p:cNvSpPr/>
          <p:nvPr/>
        </p:nvSpPr>
        <p:spPr>
          <a:xfrm>
            <a:off x="228600" y="1051560"/>
            <a:ext cx="2029968" cy="777240"/>
          </a:xfrm>
          <a:prstGeom prst="rect">
            <a:avLst/>
          </a:prstGeom>
          <a:solidFill>
            <a:srgbClr val="4A7C59"/>
          </a:solidFill>
          <a:ln w="12700">
            <a:solidFill>
              <a:srgbClr val="4A7C59"/>
            </a:solidFill>
            <a:prstDash val="solid"/>
          </a:ln>
        </p:spPr>
        <p:txBody>
          <a:bodyPr/>
          <a:lstStyle/>
          <a:p>
            <a:endParaRPr lang="en-US"/>
          </a:p>
        </p:txBody>
      </p:sp>
      <p:pic>
        <p:nvPicPr>
          <p:cNvPr id="6" name="Image 0" descr="preencoded.png"/>
          <p:cNvPicPr>
            <a:picLocks noChangeAspect="1"/>
          </p:cNvPicPr>
          <p:nvPr/>
        </p:nvPicPr>
        <p:blipFill>
          <a:blip r:embed="rId3"/>
          <a:stretch>
            <a:fillRect/>
          </a:stretch>
        </p:blipFill>
        <p:spPr>
          <a:xfrm>
            <a:off x="283464" y="1097280"/>
            <a:ext cx="594360" cy="594360"/>
          </a:xfrm>
          <a:prstGeom prst="rect">
            <a:avLst/>
          </a:prstGeom>
        </p:spPr>
      </p:pic>
      <p:sp>
        <p:nvSpPr>
          <p:cNvPr id="7" name="Text 4"/>
          <p:cNvSpPr/>
          <p:nvPr/>
        </p:nvSpPr>
        <p:spPr>
          <a:xfrm>
            <a:off x="1673352" y="1078992"/>
            <a:ext cx="502920" cy="640080"/>
          </a:xfrm>
          <a:prstGeom prst="rect">
            <a:avLst/>
          </a:prstGeom>
          <a:noFill/>
          <a:ln/>
        </p:spPr>
        <p:txBody>
          <a:bodyPr wrap="square" rtlCol="0" anchor="ctr"/>
          <a:lstStyle/>
          <a:p>
            <a:pPr marL="0" indent="0" algn="ctr">
              <a:buNone/>
            </a:pPr>
            <a:r>
              <a:rPr lang="en-US" sz="3200" b="1" dirty="0">
                <a:solidFill>
                  <a:srgbClr val="E8D5A3"/>
                </a:solidFill>
                <a:latin typeface="Georgia" pitchFamily="34" charset="0"/>
                <a:ea typeface="Georgia" pitchFamily="34" charset="-122"/>
                <a:cs typeface="Georgia" pitchFamily="34" charset="-120"/>
              </a:rPr>
              <a:t>1</a:t>
            </a:r>
            <a:endParaRPr lang="en-US" sz="3200" dirty="0"/>
          </a:p>
        </p:txBody>
      </p:sp>
      <p:sp>
        <p:nvSpPr>
          <p:cNvPr id="8" name="Text 5"/>
          <p:cNvSpPr/>
          <p:nvPr/>
        </p:nvSpPr>
        <p:spPr>
          <a:xfrm>
            <a:off x="301752" y="1901952"/>
            <a:ext cx="1883664" cy="731520"/>
          </a:xfrm>
          <a:prstGeom prst="rect">
            <a:avLst/>
          </a:prstGeom>
          <a:noFill/>
          <a:ln/>
        </p:spPr>
        <p:txBody>
          <a:bodyPr wrap="square" rtlCol="0" anchor="ctr"/>
          <a:lstStyle/>
          <a:p>
            <a:pPr marL="0" indent="0">
              <a:buNone/>
            </a:pPr>
            <a:r>
              <a:rPr lang="en-US" sz="1400" b="1" dirty="0">
                <a:solidFill>
                  <a:srgbClr val="2C5F2D"/>
                </a:solidFill>
                <a:latin typeface="Georgia" pitchFamily="34" charset="0"/>
                <a:ea typeface="Georgia" pitchFamily="34" charset="-122"/>
                <a:cs typeface="Georgia" pitchFamily="34" charset="-120"/>
              </a:rPr>
              <a:t>Congregational</a:t>
            </a:r>
            <a:endParaRPr lang="en-US" sz="1400" dirty="0"/>
          </a:p>
          <a:p>
            <a:pPr marL="0" indent="0">
              <a:buNone/>
            </a:pPr>
            <a:r>
              <a:rPr lang="en-US" sz="1400" b="1" dirty="0">
                <a:solidFill>
                  <a:srgbClr val="2C5F2D"/>
                </a:solidFill>
                <a:latin typeface="Georgia" pitchFamily="34" charset="0"/>
                <a:ea typeface="Georgia" pitchFamily="34" charset="-122"/>
                <a:cs typeface="Georgia" pitchFamily="34" charset="-120"/>
              </a:rPr>
              <a:t>Health &amp; Sustainability</a:t>
            </a:r>
            <a:endParaRPr lang="en-US" sz="1400" dirty="0"/>
          </a:p>
        </p:txBody>
      </p:sp>
      <p:sp>
        <p:nvSpPr>
          <p:cNvPr id="9" name="Shape 6"/>
          <p:cNvSpPr/>
          <p:nvPr/>
        </p:nvSpPr>
        <p:spPr>
          <a:xfrm>
            <a:off x="320040" y="2670048"/>
            <a:ext cx="1828800" cy="0"/>
          </a:xfrm>
          <a:prstGeom prst="rect">
            <a:avLst/>
          </a:prstGeom>
          <a:noFill/>
          <a:ln w="6350">
            <a:solidFill>
              <a:srgbClr val="CCCCCC"/>
            </a:solidFill>
            <a:prstDash val="solid"/>
          </a:ln>
        </p:spPr>
        <p:txBody>
          <a:bodyPr/>
          <a:lstStyle/>
          <a:p>
            <a:endParaRPr lang="en-US"/>
          </a:p>
        </p:txBody>
      </p:sp>
      <p:sp>
        <p:nvSpPr>
          <p:cNvPr id="10" name="Text 7"/>
          <p:cNvSpPr/>
          <p:nvPr/>
        </p:nvSpPr>
        <p:spPr>
          <a:xfrm>
            <a:off x="301752" y="2724912"/>
            <a:ext cx="1883664" cy="228600"/>
          </a:xfrm>
          <a:prstGeom prst="rect">
            <a:avLst/>
          </a:prstGeom>
          <a:noFill/>
          <a:ln/>
        </p:spPr>
        <p:txBody>
          <a:bodyPr wrap="square" rtlCol="0" anchor="ctr"/>
          <a:lstStyle/>
          <a:p>
            <a:pPr marL="0" indent="0">
              <a:buNone/>
            </a:pPr>
            <a:r>
              <a:rPr lang="en-US" sz="900" b="1" i="1" dirty="0">
                <a:solidFill>
                  <a:srgbClr val="B89A3E"/>
                </a:solidFill>
                <a:latin typeface="Calibri" pitchFamily="34" charset="0"/>
                <a:ea typeface="Calibri" pitchFamily="34" charset="-122"/>
                <a:cs typeface="Calibri" pitchFamily="34" charset="-120"/>
              </a:rPr>
              <a:t>Outcome by 2028:</a:t>
            </a:r>
            <a:endParaRPr lang="en-US" sz="900" dirty="0"/>
          </a:p>
        </p:txBody>
      </p:sp>
      <p:sp>
        <p:nvSpPr>
          <p:cNvPr id="11" name="Text 8"/>
          <p:cNvSpPr/>
          <p:nvPr/>
        </p:nvSpPr>
        <p:spPr>
          <a:xfrm>
            <a:off x="301752" y="2971800"/>
            <a:ext cx="1883664" cy="1120140"/>
          </a:xfrm>
          <a:prstGeom prst="rect">
            <a:avLst/>
          </a:prstGeom>
          <a:noFill/>
          <a:ln/>
        </p:spPr>
        <p:txBody>
          <a:bodyPr wrap="square" rtlCol="0" anchor="ctr"/>
          <a:lstStyle/>
          <a:p>
            <a:pPr marL="0" indent="0">
              <a:buNone/>
            </a:pPr>
            <a:r>
              <a:rPr lang="en-US" sz="1400" i="1" dirty="0">
                <a:solidFill>
                  <a:srgbClr val="2B2B2B"/>
                </a:solidFill>
                <a:latin typeface="Calibri" pitchFamily="34" charset="0"/>
                <a:ea typeface="Calibri" pitchFamily="34" charset="-122"/>
                <a:cs typeface="Calibri" pitchFamily="34" charset="-120"/>
              </a:rPr>
              <a:t>From reactive survival to faithful, proactive discernment.</a:t>
            </a:r>
            <a:endParaRPr lang="en-US" sz="1400" dirty="0"/>
          </a:p>
        </p:txBody>
      </p:sp>
      <p:sp>
        <p:nvSpPr>
          <p:cNvPr id="12" name="Shape 9"/>
          <p:cNvSpPr/>
          <p:nvPr/>
        </p:nvSpPr>
        <p:spPr>
          <a:xfrm>
            <a:off x="2404872" y="1051560"/>
            <a:ext cx="2029968" cy="3749040"/>
          </a:xfrm>
          <a:prstGeom prst="rect">
            <a:avLst/>
          </a:prstGeom>
          <a:solidFill>
            <a:srgbClr val="FFFFFF"/>
          </a:solidFill>
          <a:ln/>
          <a:effectLst>
            <a:outerShdw blurRad="63500" dist="25400" dir="8100000" algn="bl" rotWithShape="0">
              <a:srgbClr val="000000">
                <a:alpha val="10000"/>
              </a:srgbClr>
            </a:outerShdw>
          </a:effectLst>
        </p:spPr>
        <p:txBody>
          <a:bodyPr/>
          <a:lstStyle/>
          <a:p>
            <a:endParaRPr lang="en-US"/>
          </a:p>
        </p:txBody>
      </p:sp>
      <p:sp>
        <p:nvSpPr>
          <p:cNvPr id="13" name="Shape 10"/>
          <p:cNvSpPr/>
          <p:nvPr/>
        </p:nvSpPr>
        <p:spPr>
          <a:xfrm>
            <a:off x="2404872" y="1051560"/>
            <a:ext cx="2029968" cy="777240"/>
          </a:xfrm>
          <a:prstGeom prst="rect">
            <a:avLst/>
          </a:prstGeom>
          <a:solidFill>
            <a:srgbClr val="4A7C59"/>
          </a:solidFill>
          <a:ln w="12700">
            <a:solidFill>
              <a:srgbClr val="4A7C59"/>
            </a:solidFill>
            <a:prstDash val="solid"/>
          </a:ln>
        </p:spPr>
        <p:txBody>
          <a:bodyPr/>
          <a:lstStyle/>
          <a:p>
            <a:endParaRPr lang="en-US"/>
          </a:p>
        </p:txBody>
      </p:sp>
      <p:pic>
        <p:nvPicPr>
          <p:cNvPr id="14" name="Image 1" descr="preencoded.png"/>
          <p:cNvPicPr>
            <a:picLocks noChangeAspect="1"/>
          </p:cNvPicPr>
          <p:nvPr/>
        </p:nvPicPr>
        <p:blipFill>
          <a:blip r:embed="rId4"/>
          <a:stretch>
            <a:fillRect/>
          </a:stretch>
        </p:blipFill>
        <p:spPr>
          <a:xfrm>
            <a:off x="2459736" y="1097280"/>
            <a:ext cx="594360" cy="594360"/>
          </a:xfrm>
          <a:prstGeom prst="rect">
            <a:avLst/>
          </a:prstGeom>
        </p:spPr>
      </p:pic>
      <p:sp>
        <p:nvSpPr>
          <p:cNvPr id="15" name="Text 11"/>
          <p:cNvSpPr/>
          <p:nvPr/>
        </p:nvSpPr>
        <p:spPr>
          <a:xfrm>
            <a:off x="3849624" y="1078992"/>
            <a:ext cx="502920" cy="640080"/>
          </a:xfrm>
          <a:prstGeom prst="rect">
            <a:avLst/>
          </a:prstGeom>
          <a:noFill/>
          <a:ln/>
        </p:spPr>
        <p:txBody>
          <a:bodyPr wrap="square" rtlCol="0" anchor="ctr"/>
          <a:lstStyle/>
          <a:p>
            <a:pPr marL="0" indent="0" algn="ctr">
              <a:buNone/>
            </a:pPr>
            <a:r>
              <a:rPr lang="en-US" sz="3200" b="1" dirty="0">
                <a:solidFill>
                  <a:srgbClr val="E8D5A3"/>
                </a:solidFill>
                <a:latin typeface="Georgia" pitchFamily="34" charset="0"/>
                <a:ea typeface="Georgia" pitchFamily="34" charset="-122"/>
                <a:cs typeface="Georgia" pitchFamily="34" charset="-120"/>
              </a:rPr>
              <a:t>2</a:t>
            </a:r>
            <a:endParaRPr lang="en-US" sz="3200" dirty="0"/>
          </a:p>
        </p:txBody>
      </p:sp>
      <p:sp>
        <p:nvSpPr>
          <p:cNvPr id="16" name="Text 12"/>
          <p:cNvSpPr/>
          <p:nvPr/>
        </p:nvSpPr>
        <p:spPr>
          <a:xfrm>
            <a:off x="2478024" y="1901952"/>
            <a:ext cx="1883664" cy="731520"/>
          </a:xfrm>
          <a:prstGeom prst="rect">
            <a:avLst/>
          </a:prstGeom>
          <a:noFill/>
          <a:ln/>
        </p:spPr>
        <p:txBody>
          <a:bodyPr wrap="square" rtlCol="0" anchor="ctr"/>
          <a:lstStyle/>
          <a:p>
            <a:pPr marL="0" indent="0">
              <a:buNone/>
            </a:pPr>
            <a:r>
              <a:rPr lang="en-US" sz="1400" b="1" dirty="0">
                <a:solidFill>
                  <a:srgbClr val="2C5F2D"/>
                </a:solidFill>
                <a:latin typeface="Georgia" pitchFamily="34" charset="0"/>
                <a:ea typeface="Georgia" pitchFamily="34" charset="-122"/>
                <a:cs typeface="Georgia" pitchFamily="34" charset="-120"/>
              </a:rPr>
              <a:t>Resilient &amp;</a:t>
            </a:r>
            <a:endParaRPr lang="en-US" sz="1400" dirty="0"/>
          </a:p>
          <a:p>
            <a:pPr marL="0" indent="0">
              <a:buNone/>
            </a:pPr>
            <a:r>
              <a:rPr lang="en-US" sz="1400" b="1" dirty="0">
                <a:solidFill>
                  <a:srgbClr val="2C5F2D"/>
                </a:solidFill>
                <a:latin typeface="Georgia" pitchFamily="34" charset="0"/>
                <a:ea typeface="Georgia" pitchFamily="34" charset="-122"/>
                <a:cs typeface="Georgia" pitchFamily="34" charset="-120"/>
              </a:rPr>
              <a:t>Supported Leadership</a:t>
            </a:r>
            <a:endParaRPr lang="en-US" sz="1400" dirty="0"/>
          </a:p>
        </p:txBody>
      </p:sp>
      <p:sp>
        <p:nvSpPr>
          <p:cNvPr id="17" name="Shape 13"/>
          <p:cNvSpPr/>
          <p:nvPr/>
        </p:nvSpPr>
        <p:spPr>
          <a:xfrm>
            <a:off x="2496312" y="2670048"/>
            <a:ext cx="1828800" cy="0"/>
          </a:xfrm>
          <a:prstGeom prst="rect">
            <a:avLst/>
          </a:prstGeom>
          <a:noFill/>
          <a:ln w="6350">
            <a:solidFill>
              <a:srgbClr val="CCCCCC"/>
            </a:solidFill>
            <a:prstDash val="solid"/>
          </a:ln>
        </p:spPr>
        <p:txBody>
          <a:bodyPr/>
          <a:lstStyle/>
          <a:p>
            <a:endParaRPr lang="en-US"/>
          </a:p>
        </p:txBody>
      </p:sp>
      <p:sp>
        <p:nvSpPr>
          <p:cNvPr id="18" name="Text 14"/>
          <p:cNvSpPr/>
          <p:nvPr/>
        </p:nvSpPr>
        <p:spPr>
          <a:xfrm>
            <a:off x="2478024" y="2724912"/>
            <a:ext cx="1883664" cy="228600"/>
          </a:xfrm>
          <a:prstGeom prst="rect">
            <a:avLst/>
          </a:prstGeom>
          <a:noFill/>
          <a:ln/>
        </p:spPr>
        <p:txBody>
          <a:bodyPr wrap="square" rtlCol="0" anchor="ctr"/>
          <a:lstStyle/>
          <a:p>
            <a:pPr marL="0" indent="0">
              <a:buNone/>
            </a:pPr>
            <a:r>
              <a:rPr lang="en-US" sz="900" b="1" i="1" dirty="0">
                <a:solidFill>
                  <a:srgbClr val="B89A3E"/>
                </a:solidFill>
                <a:latin typeface="Calibri" pitchFamily="34" charset="0"/>
                <a:ea typeface="Calibri" pitchFamily="34" charset="-122"/>
                <a:cs typeface="Calibri" pitchFamily="34" charset="-120"/>
              </a:rPr>
              <a:t>Outcome by 2028:</a:t>
            </a:r>
            <a:endParaRPr lang="en-US" sz="900" dirty="0"/>
          </a:p>
        </p:txBody>
      </p:sp>
      <p:sp>
        <p:nvSpPr>
          <p:cNvPr id="19" name="Text 15"/>
          <p:cNvSpPr/>
          <p:nvPr/>
        </p:nvSpPr>
        <p:spPr>
          <a:xfrm>
            <a:off x="2478024" y="2971800"/>
            <a:ext cx="1883664" cy="1074420"/>
          </a:xfrm>
          <a:prstGeom prst="rect">
            <a:avLst/>
          </a:prstGeom>
          <a:noFill/>
          <a:ln/>
        </p:spPr>
        <p:txBody>
          <a:bodyPr wrap="square" rtlCol="0" anchor="ctr"/>
          <a:lstStyle/>
          <a:p>
            <a:pPr marL="0" indent="0">
              <a:buNone/>
            </a:pPr>
            <a:r>
              <a:rPr lang="en-US" sz="1400" i="1" dirty="0">
                <a:solidFill>
                  <a:srgbClr val="2B2B2B"/>
                </a:solidFill>
                <a:latin typeface="Calibri" pitchFamily="34" charset="0"/>
                <a:ea typeface="Calibri" pitchFamily="34" charset="-122"/>
                <a:cs typeface="Calibri" pitchFamily="34" charset="-120"/>
              </a:rPr>
              <a:t>Distributed, sustained, no longer dependent on heroic individuals.</a:t>
            </a:r>
            <a:endParaRPr lang="en-US" sz="1400" dirty="0"/>
          </a:p>
        </p:txBody>
      </p:sp>
      <p:sp>
        <p:nvSpPr>
          <p:cNvPr id="20" name="Shape 16"/>
          <p:cNvSpPr/>
          <p:nvPr/>
        </p:nvSpPr>
        <p:spPr>
          <a:xfrm>
            <a:off x="4581144" y="1051560"/>
            <a:ext cx="2029968" cy="3749040"/>
          </a:xfrm>
          <a:prstGeom prst="rect">
            <a:avLst/>
          </a:prstGeom>
          <a:solidFill>
            <a:srgbClr val="FFFFFF"/>
          </a:solidFill>
          <a:ln/>
          <a:effectLst>
            <a:outerShdw blurRad="63500" dist="25400" dir="8100000" algn="bl" rotWithShape="0">
              <a:srgbClr val="000000">
                <a:alpha val="10000"/>
              </a:srgbClr>
            </a:outerShdw>
          </a:effectLst>
        </p:spPr>
        <p:txBody>
          <a:bodyPr/>
          <a:lstStyle/>
          <a:p>
            <a:endParaRPr lang="en-US"/>
          </a:p>
        </p:txBody>
      </p:sp>
      <p:sp>
        <p:nvSpPr>
          <p:cNvPr id="21" name="Shape 17"/>
          <p:cNvSpPr/>
          <p:nvPr/>
        </p:nvSpPr>
        <p:spPr>
          <a:xfrm>
            <a:off x="4581144" y="1051560"/>
            <a:ext cx="2029968" cy="777240"/>
          </a:xfrm>
          <a:prstGeom prst="rect">
            <a:avLst/>
          </a:prstGeom>
          <a:solidFill>
            <a:srgbClr val="4A7C59"/>
          </a:solidFill>
          <a:ln w="12700">
            <a:solidFill>
              <a:srgbClr val="4A7C59"/>
            </a:solidFill>
            <a:prstDash val="solid"/>
          </a:ln>
        </p:spPr>
        <p:txBody>
          <a:bodyPr/>
          <a:lstStyle/>
          <a:p>
            <a:endParaRPr lang="en-US"/>
          </a:p>
        </p:txBody>
      </p:sp>
      <p:pic>
        <p:nvPicPr>
          <p:cNvPr id="22" name="Image 2" descr="preencoded.png"/>
          <p:cNvPicPr>
            <a:picLocks noChangeAspect="1"/>
          </p:cNvPicPr>
          <p:nvPr/>
        </p:nvPicPr>
        <p:blipFill>
          <a:blip r:embed="rId5"/>
          <a:stretch>
            <a:fillRect/>
          </a:stretch>
        </p:blipFill>
        <p:spPr>
          <a:xfrm>
            <a:off x="4636008" y="1097280"/>
            <a:ext cx="594360" cy="594360"/>
          </a:xfrm>
          <a:prstGeom prst="rect">
            <a:avLst/>
          </a:prstGeom>
        </p:spPr>
      </p:pic>
      <p:sp>
        <p:nvSpPr>
          <p:cNvPr id="23" name="Text 18"/>
          <p:cNvSpPr/>
          <p:nvPr/>
        </p:nvSpPr>
        <p:spPr>
          <a:xfrm>
            <a:off x="6025896" y="1078992"/>
            <a:ext cx="502920" cy="640080"/>
          </a:xfrm>
          <a:prstGeom prst="rect">
            <a:avLst/>
          </a:prstGeom>
          <a:noFill/>
          <a:ln/>
        </p:spPr>
        <p:txBody>
          <a:bodyPr wrap="square" rtlCol="0" anchor="ctr"/>
          <a:lstStyle/>
          <a:p>
            <a:pPr marL="0" indent="0" algn="ctr">
              <a:buNone/>
            </a:pPr>
            <a:r>
              <a:rPr lang="en-US" sz="3200" b="1" dirty="0">
                <a:solidFill>
                  <a:srgbClr val="E8D5A3"/>
                </a:solidFill>
                <a:latin typeface="Georgia" pitchFamily="34" charset="0"/>
                <a:ea typeface="Georgia" pitchFamily="34" charset="-122"/>
                <a:cs typeface="Georgia" pitchFamily="34" charset="-120"/>
              </a:rPr>
              <a:t>3</a:t>
            </a:r>
            <a:endParaRPr lang="en-US" sz="3200" dirty="0"/>
          </a:p>
        </p:txBody>
      </p:sp>
      <p:sp>
        <p:nvSpPr>
          <p:cNvPr id="24" name="Text 19"/>
          <p:cNvSpPr/>
          <p:nvPr/>
        </p:nvSpPr>
        <p:spPr>
          <a:xfrm>
            <a:off x="4654296" y="1901952"/>
            <a:ext cx="1883664" cy="731520"/>
          </a:xfrm>
          <a:prstGeom prst="rect">
            <a:avLst/>
          </a:prstGeom>
          <a:noFill/>
          <a:ln/>
        </p:spPr>
        <p:txBody>
          <a:bodyPr wrap="square" rtlCol="0" anchor="ctr"/>
          <a:lstStyle/>
          <a:p>
            <a:pPr marL="0" indent="0">
              <a:buNone/>
            </a:pPr>
            <a:r>
              <a:rPr lang="en-US" sz="1400" b="1" dirty="0">
                <a:solidFill>
                  <a:srgbClr val="2C5F2D"/>
                </a:solidFill>
                <a:latin typeface="Georgia" pitchFamily="34" charset="0"/>
                <a:ea typeface="Georgia" pitchFamily="34" charset="-122"/>
                <a:cs typeface="Georgia" pitchFamily="34" charset="-120"/>
              </a:rPr>
              <a:t>Regional Systems</a:t>
            </a:r>
            <a:endParaRPr lang="en-US" sz="1400" dirty="0"/>
          </a:p>
          <a:p>
            <a:pPr marL="0" indent="0">
              <a:buNone/>
            </a:pPr>
            <a:r>
              <a:rPr lang="en-US" sz="1400" b="1" dirty="0">
                <a:solidFill>
                  <a:srgbClr val="2C5F2D"/>
                </a:solidFill>
                <a:latin typeface="Georgia" pitchFamily="34" charset="0"/>
                <a:ea typeface="Georgia" pitchFamily="34" charset="-122"/>
                <a:cs typeface="Georgia" pitchFamily="34" charset="-120"/>
              </a:rPr>
              <a:t>&amp; Operational Clarity</a:t>
            </a:r>
            <a:endParaRPr lang="en-US" sz="1400" dirty="0"/>
          </a:p>
        </p:txBody>
      </p:sp>
      <p:sp>
        <p:nvSpPr>
          <p:cNvPr id="25" name="Shape 20"/>
          <p:cNvSpPr/>
          <p:nvPr/>
        </p:nvSpPr>
        <p:spPr>
          <a:xfrm>
            <a:off x="4672584" y="2670048"/>
            <a:ext cx="1828800" cy="0"/>
          </a:xfrm>
          <a:prstGeom prst="rect">
            <a:avLst/>
          </a:prstGeom>
          <a:noFill/>
          <a:ln w="6350">
            <a:solidFill>
              <a:srgbClr val="CCCCCC"/>
            </a:solidFill>
            <a:prstDash val="solid"/>
          </a:ln>
        </p:spPr>
        <p:txBody>
          <a:bodyPr/>
          <a:lstStyle/>
          <a:p>
            <a:endParaRPr lang="en-US"/>
          </a:p>
        </p:txBody>
      </p:sp>
      <p:sp>
        <p:nvSpPr>
          <p:cNvPr id="26" name="Text 21"/>
          <p:cNvSpPr/>
          <p:nvPr/>
        </p:nvSpPr>
        <p:spPr>
          <a:xfrm>
            <a:off x="4654296" y="2724912"/>
            <a:ext cx="1883664" cy="228600"/>
          </a:xfrm>
          <a:prstGeom prst="rect">
            <a:avLst/>
          </a:prstGeom>
          <a:noFill/>
          <a:ln/>
        </p:spPr>
        <p:txBody>
          <a:bodyPr wrap="square" rtlCol="0" anchor="ctr"/>
          <a:lstStyle/>
          <a:p>
            <a:pPr marL="0" indent="0">
              <a:buNone/>
            </a:pPr>
            <a:r>
              <a:rPr lang="en-US" sz="900" b="1" i="1" dirty="0">
                <a:solidFill>
                  <a:srgbClr val="B89A3E"/>
                </a:solidFill>
                <a:latin typeface="Calibri" pitchFamily="34" charset="0"/>
                <a:ea typeface="Calibri" pitchFamily="34" charset="-122"/>
                <a:cs typeface="Calibri" pitchFamily="34" charset="-120"/>
              </a:rPr>
              <a:t>Outcome by 2028:</a:t>
            </a:r>
            <a:endParaRPr lang="en-US" sz="900" dirty="0"/>
          </a:p>
        </p:txBody>
      </p:sp>
      <p:sp>
        <p:nvSpPr>
          <p:cNvPr id="27" name="Text 22"/>
          <p:cNvSpPr/>
          <p:nvPr/>
        </p:nvSpPr>
        <p:spPr>
          <a:xfrm>
            <a:off x="4654296" y="2971800"/>
            <a:ext cx="1883664" cy="1120140"/>
          </a:xfrm>
          <a:prstGeom prst="rect">
            <a:avLst/>
          </a:prstGeom>
          <a:noFill/>
          <a:ln/>
        </p:spPr>
        <p:txBody>
          <a:bodyPr wrap="square" rtlCol="0" anchor="ctr"/>
          <a:lstStyle/>
          <a:p>
            <a:pPr marL="0" indent="0">
              <a:buNone/>
            </a:pPr>
            <a:r>
              <a:rPr lang="en-US" sz="1400" i="1" dirty="0">
                <a:solidFill>
                  <a:srgbClr val="2B2B2B"/>
                </a:solidFill>
                <a:latin typeface="Calibri" pitchFamily="34" charset="0"/>
                <a:ea typeface="Calibri" pitchFamily="34" charset="-122"/>
                <a:cs typeface="Calibri" pitchFamily="34" charset="-120"/>
              </a:rPr>
              <a:t>Communities feel accompanied, not processed. Trust increases.</a:t>
            </a:r>
            <a:endParaRPr lang="en-US" sz="1400" dirty="0"/>
          </a:p>
        </p:txBody>
      </p:sp>
      <p:sp>
        <p:nvSpPr>
          <p:cNvPr id="28" name="Shape 23"/>
          <p:cNvSpPr/>
          <p:nvPr/>
        </p:nvSpPr>
        <p:spPr>
          <a:xfrm>
            <a:off x="6757416" y="1051560"/>
            <a:ext cx="2029968" cy="3749040"/>
          </a:xfrm>
          <a:prstGeom prst="rect">
            <a:avLst/>
          </a:prstGeom>
          <a:solidFill>
            <a:srgbClr val="FFFFFF"/>
          </a:solidFill>
          <a:ln/>
          <a:effectLst>
            <a:outerShdw blurRad="63500" dist="25400" dir="8100000" algn="bl" rotWithShape="0">
              <a:srgbClr val="000000">
                <a:alpha val="10000"/>
              </a:srgbClr>
            </a:outerShdw>
          </a:effectLst>
        </p:spPr>
        <p:txBody>
          <a:bodyPr/>
          <a:lstStyle/>
          <a:p>
            <a:endParaRPr lang="en-US"/>
          </a:p>
        </p:txBody>
      </p:sp>
      <p:sp>
        <p:nvSpPr>
          <p:cNvPr id="29" name="Shape 24"/>
          <p:cNvSpPr/>
          <p:nvPr/>
        </p:nvSpPr>
        <p:spPr>
          <a:xfrm>
            <a:off x="6757416" y="1051560"/>
            <a:ext cx="2029968" cy="777240"/>
          </a:xfrm>
          <a:prstGeom prst="rect">
            <a:avLst/>
          </a:prstGeom>
          <a:solidFill>
            <a:srgbClr val="4A7C59"/>
          </a:solidFill>
          <a:ln w="12700">
            <a:solidFill>
              <a:srgbClr val="4A7C59"/>
            </a:solidFill>
            <a:prstDash val="solid"/>
          </a:ln>
        </p:spPr>
        <p:txBody>
          <a:bodyPr/>
          <a:lstStyle/>
          <a:p>
            <a:endParaRPr lang="en-US"/>
          </a:p>
        </p:txBody>
      </p:sp>
      <p:pic>
        <p:nvPicPr>
          <p:cNvPr id="30" name="Image 3" descr="preencoded.png"/>
          <p:cNvPicPr>
            <a:picLocks noChangeAspect="1"/>
          </p:cNvPicPr>
          <p:nvPr/>
        </p:nvPicPr>
        <p:blipFill>
          <a:blip r:embed="rId6"/>
          <a:stretch>
            <a:fillRect/>
          </a:stretch>
        </p:blipFill>
        <p:spPr>
          <a:xfrm>
            <a:off x="6812280" y="1097280"/>
            <a:ext cx="594360" cy="594360"/>
          </a:xfrm>
          <a:prstGeom prst="rect">
            <a:avLst/>
          </a:prstGeom>
        </p:spPr>
      </p:pic>
      <p:sp>
        <p:nvSpPr>
          <p:cNvPr id="31" name="Text 25"/>
          <p:cNvSpPr/>
          <p:nvPr/>
        </p:nvSpPr>
        <p:spPr>
          <a:xfrm>
            <a:off x="8202168" y="1078992"/>
            <a:ext cx="502920" cy="640080"/>
          </a:xfrm>
          <a:prstGeom prst="rect">
            <a:avLst/>
          </a:prstGeom>
          <a:noFill/>
          <a:ln/>
        </p:spPr>
        <p:txBody>
          <a:bodyPr wrap="square" rtlCol="0" anchor="ctr"/>
          <a:lstStyle/>
          <a:p>
            <a:pPr marL="0" indent="0" algn="ctr">
              <a:buNone/>
            </a:pPr>
            <a:r>
              <a:rPr lang="en-US" sz="3200" b="1" dirty="0">
                <a:solidFill>
                  <a:srgbClr val="E8D5A3"/>
                </a:solidFill>
                <a:latin typeface="Georgia" pitchFamily="34" charset="0"/>
                <a:ea typeface="Georgia" pitchFamily="34" charset="-122"/>
                <a:cs typeface="Georgia" pitchFamily="34" charset="-120"/>
              </a:rPr>
              <a:t>4</a:t>
            </a:r>
            <a:endParaRPr lang="en-US" sz="3200" dirty="0"/>
          </a:p>
        </p:txBody>
      </p:sp>
      <p:sp>
        <p:nvSpPr>
          <p:cNvPr id="32" name="Text 26"/>
          <p:cNvSpPr/>
          <p:nvPr/>
        </p:nvSpPr>
        <p:spPr>
          <a:xfrm>
            <a:off x="6830568" y="1901952"/>
            <a:ext cx="1883664" cy="731520"/>
          </a:xfrm>
          <a:prstGeom prst="rect">
            <a:avLst/>
          </a:prstGeom>
          <a:noFill/>
          <a:ln/>
        </p:spPr>
        <p:txBody>
          <a:bodyPr wrap="square" rtlCol="0" anchor="ctr"/>
          <a:lstStyle/>
          <a:p>
            <a:pPr marL="0" indent="0">
              <a:buNone/>
            </a:pPr>
            <a:r>
              <a:rPr lang="en-US" sz="1400" b="1" dirty="0">
                <a:solidFill>
                  <a:srgbClr val="2C5F2D"/>
                </a:solidFill>
                <a:latin typeface="Georgia" pitchFamily="34" charset="0"/>
                <a:ea typeface="Georgia" pitchFamily="34" charset="-122"/>
                <a:cs typeface="Georgia" pitchFamily="34" charset="-120"/>
              </a:rPr>
              <a:t>Collaboration,</a:t>
            </a:r>
            <a:endParaRPr lang="en-US" sz="1400" dirty="0"/>
          </a:p>
          <a:p>
            <a:pPr marL="0" indent="0">
              <a:buNone/>
            </a:pPr>
            <a:r>
              <a:rPr lang="en-US" sz="1400" b="1" dirty="0">
                <a:solidFill>
                  <a:srgbClr val="2C5F2D"/>
                </a:solidFill>
                <a:latin typeface="Georgia" pitchFamily="34" charset="0"/>
                <a:ea typeface="Georgia" pitchFamily="34" charset="-122"/>
                <a:cs typeface="Georgia" pitchFamily="34" charset="-120"/>
              </a:rPr>
              <a:t>Adaptive Ministry &amp; Emergence</a:t>
            </a:r>
            <a:endParaRPr lang="en-US" sz="1400" dirty="0"/>
          </a:p>
        </p:txBody>
      </p:sp>
      <p:sp>
        <p:nvSpPr>
          <p:cNvPr id="33" name="Shape 27"/>
          <p:cNvSpPr/>
          <p:nvPr/>
        </p:nvSpPr>
        <p:spPr>
          <a:xfrm>
            <a:off x="6848856" y="2670048"/>
            <a:ext cx="1828800" cy="0"/>
          </a:xfrm>
          <a:prstGeom prst="rect">
            <a:avLst/>
          </a:prstGeom>
          <a:noFill/>
          <a:ln w="6350">
            <a:solidFill>
              <a:srgbClr val="CCCCCC"/>
            </a:solidFill>
            <a:prstDash val="solid"/>
          </a:ln>
        </p:spPr>
        <p:txBody>
          <a:bodyPr/>
          <a:lstStyle/>
          <a:p>
            <a:endParaRPr lang="en-US"/>
          </a:p>
        </p:txBody>
      </p:sp>
      <p:sp>
        <p:nvSpPr>
          <p:cNvPr id="34" name="Text 28"/>
          <p:cNvSpPr/>
          <p:nvPr/>
        </p:nvSpPr>
        <p:spPr>
          <a:xfrm>
            <a:off x="6830568" y="2724912"/>
            <a:ext cx="1883664" cy="228600"/>
          </a:xfrm>
          <a:prstGeom prst="rect">
            <a:avLst/>
          </a:prstGeom>
          <a:noFill/>
          <a:ln/>
        </p:spPr>
        <p:txBody>
          <a:bodyPr wrap="square" rtlCol="0" anchor="ctr"/>
          <a:lstStyle/>
          <a:p>
            <a:pPr marL="0" indent="0">
              <a:buNone/>
            </a:pPr>
            <a:r>
              <a:rPr lang="en-US" sz="900" b="1" i="1" dirty="0">
                <a:solidFill>
                  <a:srgbClr val="B89A3E"/>
                </a:solidFill>
                <a:latin typeface="Calibri" pitchFamily="34" charset="0"/>
                <a:ea typeface="Calibri" pitchFamily="34" charset="-122"/>
                <a:cs typeface="Calibri" pitchFamily="34" charset="-120"/>
              </a:rPr>
              <a:t>Outcome by 2028:</a:t>
            </a:r>
            <a:endParaRPr lang="en-US" sz="900" dirty="0"/>
          </a:p>
        </p:txBody>
      </p:sp>
      <p:sp>
        <p:nvSpPr>
          <p:cNvPr id="35" name="Text 29"/>
          <p:cNvSpPr/>
          <p:nvPr/>
        </p:nvSpPr>
        <p:spPr>
          <a:xfrm>
            <a:off x="6830568" y="2971800"/>
            <a:ext cx="1883664" cy="1120140"/>
          </a:xfrm>
          <a:prstGeom prst="rect">
            <a:avLst/>
          </a:prstGeom>
          <a:noFill/>
          <a:ln/>
        </p:spPr>
        <p:txBody>
          <a:bodyPr wrap="square" rtlCol="0" anchor="ctr"/>
          <a:lstStyle/>
          <a:p>
            <a:pPr marL="0" indent="0">
              <a:buNone/>
            </a:pPr>
            <a:r>
              <a:rPr lang="en-US" sz="1400" i="1" dirty="0">
                <a:solidFill>
                  <a:srgbClr val="2B2B2B"/>
                </a:solidFill>
                <a:latin typeface="Calibri" pitchFamily="34" charset="0"/>
                <a:ea typeface="Calibri" pitchFamily="34" charset="-122"/>
                <a:cs typeface="Calibri" pitchFamily="34" charset="-120"/>
              </a:rPr>
              <a:t>Collaboration as first instinct. New ministry from congregational life.</a:t>
            </a:r>
            <a:endParaRPr lang="en-US" sz="1400" dirty="0"/>
          </a:p>
        </p:txBody>
      </p:sp>
      <p:sp>
        <p:nvSpPr>
          <p:cNvPr id="36" name="Text 30"/>
          <p:cNvSpPr/>
          <p:nvPr/>
        </p:nvSpPr>
        <p:spPr>
          <a:xfrm>
            <a:off x="274320" y="4846320"/>
            <a:ext cx="8595360" cy="201168"/>
          </a:xfrm>
          <a:prstGeom prst="rect">
            <a:avLst/>
          </a:prstGeom>
          <a:noFill/>
          <a:ln/>
        </p:spPr>
        <p:txBody>
          <a:bodyPr wrap="square" rtlCol="0" anchor="ctr"/>
          <a:lstStyle/>
          <a:p>
            <a:pPr marL="0" indent="0" algn="r">
              <a:buNone/>
            </a:pPr>
            <a:r>
              <a:rPr lang="en-US" sz="900" dirty="0">
                <a:solidFill>
                  <a:srgbClr val="666666"/>
                </a:solidFill>
                <a:latin typeface="Calibri" pitchFamily="34" charset="0"/>
                <a:ea typeface="Calibri" pitchFamily="34" charset="-122"/>
                <a:cs typeface="Calibri" pitchFamily="34" charset="-120"/>
              </a:rPr>
              <a:t>EOORC  |  Setting Our Sights 2026–2028</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9144000" cy="5143500"/>
          </a:xfrm>
          <a:prstGeom prst="rect">
            <a:avLst/>
          </a:prstGeom>
        </p:spPr>
      </p:pic>
      <p:sp>
        <p:nvSpPr>
          <p:cNvPr id="3" name="Shape 0"/>
          <p:cNvSpPr/>
          <p:nvPr/>
        </p:nvSpPr>
        <p:spPr>
          <a:xfrm>
            <a:off x="0" y="0"/>
            <a:ext cx="9144000" cy="5143500"/>
          </a:xfrm>
          <a:prstGeom prst="rect">
            <a:avLst/>
          </a:prstGeom>
          <a:solidFill>
            <a:srgbClr val="000000">
              <a:alpha val="70000"/>
            </a:srgbClr>
          </a:solidFill>
          <a:ln w="12700">
            <a:solidFill>
              <a:srgbClr val="000000">
                <a:alpha val="0"/>
              </a:srgbClr>
            </a:solidFill>
            <a:prstDash val="solid"/>
          </a:ln>
        </p:spPr>
        <p:txBody>
          <a:bodyPr/>
          <a:lstStyle/>
          <a:p>
            <a:endParaRPr lang="en-US"/>
          </a:p>
        </p:txBody>
      </p:sp>
      <p:sp>
        <p:nvSpPr>
          <p:cNvPr id="4" name="Shape 1"/>
          <p:cNvSpPr/>
          <p:nvPr/>
        </p:nvSpPr>
        <p:spPr>
          <a:xfrm>
            <a:off x="0" y="0"/>
            <a:ext cx="9144000" cy="960120"/>
          </a:xfrm>
          <a:prstGeom prst="rect">
            <a:avLst/>
          </a:prstGeom>
          <a:solidFill>
            <a:srgbClr val="000000">
              <a:alpha val="80000"/>
            </a:srgbClr>
          </a:solidFill>
          <a:ln w="12700">
            <a:solidFill>
              <a:srgbClr val="000000">
                <a:alpha val="0"/>
              </a:srgbClr>
            </a:solidFill>
            <a:prstDash val="solid"/>
          </a:ln>
        </p:spPr>
        <p:txBody>
          <a:bodyPr/>
          <a:lstStyle/>
          <a:p>
            <a:endParaRPr lang="en-US"/>
          </a:p>
        </p:txBody>
      </p:sp>
      <p:sp>
        <p:nvSpPr>
          <p:cNvPr id="5" name="Text 2"/>
          <p:cNvSpPr/>
          <p:nvPr/>
        </p:nvSpPr>
        <p:spPr>
          <a:xfrm>
            <a:off x="365760" y="73152"/>
            <a:ext cx="8412480" cy="777240"/>
          </a:xfrm>
          <a:prstGeom prst="rect">
            <a:avLst/>
          </a:prstGeom>
          <a:noFill/>
          <a:ln/>
        </p:spPr>
        <p:txBody>
          <a:bodyPr wrap="square" rtlCol="0" anchor="ctr"/>
          <a:lstStyle/>
          <a:p>
            <a:pPr marL="0" indent="0">
              <a:buNone/>
            </a:pPr>
            <a:r>
              <a:rPr lang="en-US" sz="2600" b="1" dirty="0">
                <a:solidFill>
                  <a:srgbClr val="FFFFFF"/>
                </a:solidFill>
                <a:latin typeface="Georgia" pitchFamily="34" charset="0"/>
                <a:ea typeface="Georgia" pitchFamily="34" charset="-122"/>
                <a:cs typeface="Georgia" pitchFamily="34" charset="-120"/>
              </a:rPr>
              <a:t>Implementation: Three Phases</a:t>
            </a:r>
            <a:endParaRPr lang="en-US" sz="2600" dirty="0"/>
          </a:p>
        </p:txBody>
      </p:sp>
      <p:sp>
        <p:nvSpPr>
          <p:cNvPr id="6" name="Shape 3"/>
          <p:cNvSpPr/>
          <p:nvPr/>
        </p:nvSpPr>
        <p:spPr>
          <a:xfrm>
            <a:off x="274320" y="1051560"/>
            <a:ext cx="2743200" cy="3749040"/>
          </a:xfrm>
          <a:prstGeom prst="rect">
            <a:avLst/>
          </a:prstGeom>
          <a:solidFill>
            <a:srgbClr val="000000">
              <a:alpha val="75000"/>
            </a:srgbClr>
          </a:solidFill>
          <a:ln/>
          <a:effectLst>
            <a:outerShdw blurRad="63500" dist="25400" dir="8100000" algn="bl" rotWithShape="0">
              <a:srgbClr val="000000">
                <a:alpha val="15000"/>
              </a:srgbClr>
            </a:outerShdw>
          </a:effectLst>
        </p:spPr>
        <p:txBody>
          <a:bodyPr/>
          <a:lstStyle/>
          <a:p>
            <a:endParaRPr lang="en-US"/>
          </a:p>
        </p:txBody>
      </p:sp>
      <p:sp>
        <p:nvSpPr>
          <p:cNvPr id="7" name="Shape 4"/>
          <p:cNvSpPr/>
          <p:nvPr/>
        </p:nvSpPr>
        <p:spPr>
          <a:xfrm>
            <a:off x="274320" y="1051560"/>
            <a:ext cx="2743200" cy="960120"/>
          </a:xfrm>
          <a:prstGeom prst="rect">
            <a:avLst/>
          </a:prstGeom>
          <a:solidFill>
            <a:srgbClr val="2C5F2D"/>
          </a:solidFill>
          <a:ln w="12700">
            <a:solidFill>
              <a:srgbClr val="2C5F2D"/>
            </a:solidFill>
            <a:prstDash val="solid"/>
          </a:ln>
        </p:spPr>
        <p:txBody>
          <a:bodyPr/>
          <a:lstStyle/>
          <a:p>
            <a:endParaRPr lang="en-US"/>
          </a:p>
        </p:txBody>
      </p:sp>
      <p:sp>
        <p:nvSpPr>
          <p:cNvPr id="8" name="Text 5"/>
          <p:cNvSpPr/>
          <p:nvPr/>
        </p:nvSpPr>
        <p:spPr>
          <a:xfrm>
            <a:off x="365760" y="1078992"/>
            <a:ext cx="2560320" cy="274320"/>
          </a:xfrm>
          <a:prstGeom prst="rect">
            <a:avLst/>
          </a:prstGeom>
          <a:noFill/>
          <a:ln/>
        </p:spPr>
        <p:txBody>
          <a:bodyPr wrap="square" rtlCol="0" anchor="ctr"/>
          <a:lstStyle/>
          <a:p>
            <a:pPr marL="0" indent="0">
              <a:buNone/>
            </a:pPr>
            <a:r>
              <a:rPr lang="en-US" sz="900" b="1" i="1" dirty="0">
                <a:solidFill>
                  <a:srgbClr val="E8D5A3"/>
                </a:solidFill>
                <a:latin typeface="Calibri" pitchFamily="34" charset="0"/>
                <a:ea typeface="Calibri" pitchFamily="34" charset="-122"/>
                <a:cs typeface="Calibri" pitchFamily="34" charset="-120"/>
              </a:rPr>
              <a:t>Year 1  |  2026</a:t>
            </a:r>
            <a:endParaRPr lang="en-US" sz="900" dirty="0"/>
          </a:p>
        </p:txBody>
      </p:sp>
      <p:sp>
        <p:nvSpPr>
          <p:cNvPr id="9" name="Text 6"/>
          <p:cNvSpPr/>
          <p:nvPr/>
        </p:nvSpPr>
        <p:spPr>
          <a:xfrm>
            <a:off x="365760" y="1371600"/>
            <a:ext cx="2560320" cy="594360"/>
          </a:xfrm>
          <a:prstGeom prst="rect">
            <a:avLst/>
          </a:prstGeom>
          <a:noFill/>
          <a:ln/>
        </p:spPr>
        <p:txBody>
          <a:bodyPr wrap="square" rtlCol="0" anchor="ctr"/>
          <a:lstStyle/>
          <a:p>
            <a:pPr marL="0" indent="0">
              <a:buNone/>
            </a:pPr>
            <a:r>
              <a:rPr lang="en-US" sz="1600" b="1" dirty="0">
                <a:solidFill>
                  <a:srgbClr val="FFFFFF"/>
                </a:solidFill>
                <a:latin typeface="Georgia" pitchFamily="34" charset="0"/>
                <a:ea typeface="Georgia" pitchFamily="34" charset="-122"/>
                <a:cs typeface="Georgia" pitchFamily="34" charset="-120"/>
              </a:rPr>
              <a:t>Establishing the</a:t>
            </a:r>
            <a:endParaRPr lang="en-US" sz="1600" dirty="0"/>
          </a:p>
          <a:p>
            <a:pPr marL="0" indent="0">
              <a:buNone/>
            </a:pPr>
            <a:r>
              <a:rPr lang="en-US" sz="1600" b="1" dirty="0">
                <a:solidFill>
                  <a:srgbClr val="FFFFFF"/>
                </a:solidFill>
                <a:latin typeface="Georgia" pitchFamily="34" charset="0"/>
                <a:ea typeface="Georgia" pitchFamily="34" charset="-122"/>
                <a:cs typeface="Georgia" pitchFamily="34" charset="-120"/>
              </a:rPr>
              <a:t>Foundations</a:t>
            </a:r>
            <a:endParaRPr lang="en-US" sz="1600" dirty="0"/>
          </a:p>
        </p:txBody>
      </p:sp>
      <p:sp>
        <p:nvSpPr>
          <p:cNvPr id="10" name="Text 7"/>
          <p:cNvSpPr/>
          <p:nvPr/>
        </p:nvSpPr>
        <p:spPr>
          <a:xfrm>
            <a:off x="365760" y="2084832"/>
            <a:ext cx="2560320" cy="2560320"/>
          </a:xfrm>
          <a:prstGeom prst="rect">
            <a:avLst/>
          </a:prstGeom>
          <a:noFill/>
          <a:ln/>
        </p:spPr>
        <p:txBody>
          <a:bodyPr wrap="square" rtlCol="0" anchor="ctr"/>
          <a:lstStyle/>
          <a:p>
            <a:pPr marL="342900" indent="-342900">
              <a:spcAft>
                <a:spcPts val="400"/>
              </a:spcAft>
              <a:buSzPct val="100000"/>
              <a:buChar char="•"/>
            </a:pPr>
            <a:r>
              <a:rPr lang="en-US" sz="1400" dirty="0">
                <a:solidFill>
                  <a:srgbClr val="EEEEEE"/>
                </a:solidFill>
                <a:latin typeface="Calibri" pitchFamily="34" charset="0"/>
                <a:ea typeface="Calibri" pitchFamily="34" charset="-122"/>
                <a:cs typeface="Calibri" pitchFamily="34" charset="-120"/>
              </a:rPr>
              <a:t>Self-assessment framework launch</a:t>
            </a:r>
            <a:endParaRPr lang="en-US" sz="1400" dirty="0"/>
          </a:p>
          <a:p>
            <a:pPr marL="342900" indent="-342900">
              <a:spcAft>
                <a:spcPts val="400"/>
              </a:spcAft>
              <a:buSzPct val="100000"/>
              <a:buChar char="•"/>
            </a:pPr>
            <a:r>
              <a:rPr lang="en-US" sz="1400" dirty="0">
                <a:solidFill>
                  <a:srgbClr val="EEEEEE"/>
                </a:solidFill>
                <a:latin typeface="Calibri" pitchFamily="34" charset="0"/>
                <a:ea typeface="Calibri" pitchFamily="34" charset="-122"/>
                <a:cs typeface="Calibri" pitchFamily="34" charset="-120"/>
              </a:rPr>
              <a:t>Health Dashboard operational</a:t>
            </a:r>
            <a:endParaRPr lang="en-US" sz="1400" dirty="0"/>
          </a:p>
          <a:p>
            <a:pPr marL="342900" indent="-342900">
              <a:spcAft>
                <a:spcPts val="400"/>
              </a:spcAft>
              <a:buSzPct val="100000"/>
              <a:buChar char="•"/>
            </a:pPr>
            <a:r>
              <a:rPr lang="en-US" sz="1400" dirty="0">
                <a:solidFill>
                  <a:srgbClr val="EEEEEE"/>
                </a:solidFill>
                <a:latin typeface="Calibri" pitchFamily="34" charset="0"/>
                <a:ea typeface="Calibri" pitchFamily="34" charset="-122"/>
                <a:cs typeface="Calibri" pitchFamily="34" charset="-120"/>
              </a:rPr>
              <a:t>Peer ministry networks established</a:t>
            </a:r>
            <a:endParaRPr lang="en-US" sz="1400" dirty="0"/>
          </a:p>
          <a:p>
            <a:pPr marL="342900" indent="-342900">
              <a:spcAft>
                <a:spcPts val="400"/>
              </a:spcAft>
              <a:buSzPct val="100000"/>
              <a:buChar char="•"/>
            </a:pPr>
            <a:r>
              <a:rPr lang="en-US" sz="1400" dirty="0">
                <a:solidFill>
                  <a:srgbClr val="EEEEEE"/>
                </a:solidFill>
                <a:latin typeface="Calibri" pitchFamily="34" charset="0"/>
                <a:ea typeface="Calibri" pitchFamily="34" charset="-122"/>
                <a:cs typeface="Calibri" pitchFamily="34" charset="-120"/>
              </a:rPr>
              <a:t>Process mapping complete</a:t>
            </a:r>
            <a:endParaRPr lang="en-US" sz="1400" dirty="0"/>
          </a:p>
          <a:p>
            <a:pPr marL="342900" indent="-342900">
              <a:spcAft>
                <a:spcPts val="400"/>
              </a:spcAft>
              <a:buSzPct val="100000"/>
              <a:buChar char="•"/>
            </a:pPr>
            <a:r>
              <a:rPr lang="en-US" sz="1400" dirty="0">
                <a:solidFill>
                  <a:srgbClr val="EEEEEE"/>
                </a:solidFill>
                <a:latin typeface="Calibri" pitchFamily="34" charset="0"/>
                <a:ea typeface="Calibri" pitchFamily="34" charset="-122"/>
                <a:cs typeface="Calibri" pitchFamily="34" charset="-120"/>
              </a:rPr>
              <a:t>6-month review: September 2026</a:t>
            </a:r>
            <a:endParaRPr lang="en-US" sz="1400" dirty="0"/>
          </a:p>
        </p:txBody>
      </p:sp>
      <p:sp>
        <p:nvSpPr>
          <p:cNvPr id="11" name="Shape 8"/>
          <p:cNvSpPr/>
          <p:nvPr/>
        </p:nvSpPr>
        <p:spPr>
          <a:xfrm>
            <a:off x="3200400" y="1051560"/>
            <a:ext cx="2743200" cy="3749040"/>
          </a:xfrm>
          <a:prstGeom prst="rect">
            <a:avLst/>
          </a:prstGeom>
          <a:solidFill>
            <a:srgbClr val="000000">
              <a:alpha val="75000"/>
            </a:srgbClr>
          </a:solidFill>
          <a:ln/>
          <a:effectLst>
            <a:outerShdw blurRad="63500" dist="25400" dir="8100000" algn="bl" rotWithShape="0">
              <a:srgbClr val="000000">
                <a:alpha val="15000"/>
              </a:srgbClr>
            </a:outerShdw>
          </a:effectLst>
        </p:spPr>
        <p:txBody>
          <a:bodyPr/>
          <a:lstStyle/>
          <a:p>
            <a:endParaRPr lang="en-US"/>
          </a:p>
        </p:txBody>
      </p:sp>
      <p:sp>
        <p:nvSpPr>
          <p:cNvPr id="12" name="Shape 9"/>
          <p:cNvSpPr/>
          <p:nvPr/>
        </p:nvSpPr>
        <p:spPr>
          <a:xfrm>
            <a:off x="3200400" y="1051560"/>
            <a:ext cx="2743200" cy="960120"/>
          </a:xfrm>
          <a:prstGeom prst="rect">
            <a:avLst/>
          </a:prstGeom>
          <a:solidFill>
            <a:srgbClr val="4A7C59"/>
          </a:solidFill>
          <a:ln w="12700">
            <a:solidFill>
              <a:srgbClr val="4A7C59"/>
            </a:solidFill>
            <a:prstDash val="solid"/>
          </a:ln>
        </p:spPr>
        <p:txBody>
          <a:bodyPr/>
          <a:lstStyle/>
          <a:p>
            <a:endParaRPr lang="en-US"/>
          </a:p>
        </p:txBody>
      </p:sp>
      <p:sp>
        <p:nvSpPr>
          <p:cNvPr id="13" name="Text 10"/>
          <p:cNvSpPr/>
          <p:nvPr/>
        </p:nvSpPr>
        <p:spPr>
          <a:xfrm>
            <a:off x="3291840" y="1078992"/>
            <a:ext cx="2560320" cy="274320"/>
          </a:xfrm>
          <a:prstGeom prst="rect">
            <a:avLst/>
          </a:prstGeom>
          <a:noFill/>
          <a:ln/>
        </p:spPr>
        <p:txBody>
          <a:bodyPr wrap="square" rtlCol="0" anchor="ctr"/>
          <a:lstStyle/>
          <a:p>
            <a:pPr marL="0" indent="0">
              <a:buNone/>
            </a:pPr>
            <a:r>
              <a:rPr lang="en-US" sz="900" b="1" i="1" dirty="0">
                <a:solidFill>
                  <a:srgbClr val="E8D5A3"/>
                </a:solidFill>
                <a:latin typeface="Calibri" pitchFamily="34" charset="0"/>
                <a:ea typeface="Calibri" pitchFamily="34" charset="-122"/>
                <a:cs typeface="Calibri" pitchFamily="34" charset="-120"/>
              </a:rPr>
              <a:t>Years 2–3  |  2027–28</a:t>
            </a:r>
            <a:endParaRPr lang="en-US" sz="900" dirty="0"/>
          </a:p>
        </p:txBody>
      </p:sp>
      <p:sp>
        <p:nvSpPr>
          <p:cNvPr id="14" name="Text 11"/>
          <p:cNvSpPr/>
          <p:nvPr/>
        </p:nvSpPr>
        <p:spPr>
          <a:xfrm>
            <a:off x="3291840" y="1371600"/>
            <a:ext cx="2560320" cy="594360"/>
          </a:xfrm>
          <a:prstGeom prst="rect">
            <a:avLst/>
          </a:prstGeom>
          <a:noFill/>
          <a:ln/>
        </p:spPr>
        <p:txBody>
          <a:bodyPr wrap="square" rtlCol="0" anchor="ctr"/>
          <a:lstStyle/>
          <a:p>
            <a:pPr marL="0" indent="0">
              <a:buNone/>
            </a:pPr>
            <a:r>
              <a:rPr lang="en-US" sz="1600" b="1" dirty="0">
                <a:solidFill>
                  <a:srgbClr val="FFFFFF"/>
                </a:solidFill>
                <a:latin typeface="Georgia" pitchFamily="34" charset="0"/>
                <a:ea typeface="Georgia" pitchFamily="34" charset="-122"/>
                <a:cs typeface="Georgia" pitchFamily="34" charset="-120"/>
              </a:rPr>
              <a:t>Focused</a:t>
            </a:r>
            <a:endParaRPr lang="en-US" sz="1600" dirty="0"/>
          </a:p>
          <a:p>
            <a:pPr marL="0" indent="0">
              <a:buNone/>
            </a:pPr>
            <a:r>
              <a:rPr lang="en-US" sz="1600" b="1" dirty="0">
                <a:solidFill>
                  <a:srgbClr val="FFFFFF"/>
                </a:solidFill>
                <a:latin typeface="Georgia" pitchFamily="34" charset="0"/>
                <a:ea typeface="Georgia" pitchFamily="34" charset="-122"/>
                <a:cs typeface="Georgia" pitchFamily="34" charset="-120"/>
              </a:rPr>
              <a:t>Strategic Action</a:t>
            </a:r>
            <a:endParaRPr lang="en-US" sz="1600" dirty="0"/>
          </a:p>
        </p:txBody>
      </p:sp>
      <p:sp>
        <p:nvSpPr>
          <p:cNvPr id="15" name="Text 12"/>
          <p:cNvSpPr/>
          <p:nvPr/>
        </p:nvSpPr>
        <p:spPr>
          <a:xfrm>
            <a:off x="3291840" y="2084832"/>
            <a:ext cx="2651760" cy="2560320"/>
          </a:xfrm>
          <a:prstGeom prst="rect">
            <a:avLst/>
          </a:prstGeom>
          <a:noFill/>
          <a:ln/>
        </p:spPr>
        <p:txBody>
          <a:bodyPr wrap="square" rtlCol="0" anchor="ctr"/>
          <a:lstStyle/>
          <a:p>
            <a:pPr marL="342900" indent="-342900">
              <a:spcAft>
                <a:spcPts val="400"/>
              </a:spcAft>
              <a:buSzPct val="100000"/>
              <a:buChar char="•"/>
            </a:pPr>
            <a:r>
              <a:rPr lang="en-US" sz="1400" dirty="0">
                <a:solidFill>
                  <a:srgbClr val="EEEEEE"/>
                </a:solidFill>
                <a:latin typeface="Calibri" pitchFamily="34" charset="0"/>
                <a:ea typeface="Calibri" pitchFamily="34" charset="-122"/>
                <a:cs typeface="Calibri" pitchFamily="34" charset="-120"/>
              </a:rPr>
              <a:t>Targeted accompaniment using data</a:t>
            </a:r>
            <a:endParaRPr lang="en-US" sz="1400" dirty="0"/>
          </a:p>
          <a:p>
            <a:pPr marL="342900" indent="-342900">
              <a:spcAft>
                <a:spcPts val="400"/>
              </a:spcAft>
              <a:buSzPct val="100000"/>
              <a:buChar char="•"/>
            </a:pPr>
            <a:r>
              <a:rPr lang="en-US" sz="1400" dirty="0">
                <a:solidFill>
                  <a:srgbClr val="EEEEEE"/>
                </a:solidFill>
                <a:latin typeface="Calibri" pitchFamily="34" charset="0"/>
                <a:ea typeface="Calibri" pitchFamily="34" charset="-122"/>
                <a:cs typeface="Calibri" pitchFamily="34" charset="-120"/>
              </a:rPr>
              <a:t>Lay Leadership Pathway implemented</a:t>
            </a:r>
            <a:endParaRPr lang="en-US" sz="1400" dirty="0"/>
          </a:p>
          <a:p>
            <a:pPr marL="342900" indent="-342900">
              <a:spcAft>
                <a:spcPts val="400"/>
              </a:spcAft>
              <a:buSzPct val="100000"/>
              <a:buChar char="•"/>
            </a:pPr>
            <a:r>
              <a:rPr lang="en-US" sz="1400" dirty="0">
                <a:solidFill>
                  <a:srgbClr val="EEEEEE"/>
                </a:solidFill>
                <a:latin typeface="Calibri" pitchFamily="34" charset="0"/>
                <a:ea typeface="Calibri" pitchFamily="34" charset="-122"/>
                <a:cs typeface="Calibri" pitchFamily="34" charset="-120"/>
              </a:rPr>
              <a:t>Potential clergy chaplaincy role piloted</a:t>
            </a:r>
            <a:endParaRPr lang="en-US" sz="1400" dirty="0"/>
          </a:p>
          <a:p>
            <a:pPr marL="342900" indent="-342900">
              <a:spcAft>
                <a:spcPts val="400"/>
              </a:spcAft>
              <a:buSzPct val="100000"/>
              <a:buChar char="•"/>
            </a:pPr>
            <a:r>
              <a:rPr lang="en-US" sz="1400" dirty="0">
                <a:solidFill>
                  <a:srgbClr val="EEEEEE"/>
                </a:solidFill>
                <a:latin typeface="Calibri" pitchFamily="34" charset="0"/>
                <a:ea typeface="Calibri" pitchFamily="34" charset="-122"/>
                <a:cs typeface="Calibri" pitchFamily="34" charset="-120"/>
              </a:rPr>
              <a:t>Process Toolkits created</a:t>
            </a:r>
            <a:endParaRPr lang="en-US" sz="1400" dirty="0"/>
          </a:p>
          <a:p>
            <a:pPr marL="342900" indent="-342900">
              <a:spcAft>
                <a:spcPts val="400"/>
              </a:spcAft>
              <a:buSzPct val="100000"/>
              <a:buChar char="•"/>
            </a:pPr>
            <a:r>
              <a:rPr lang="en-US" sz="1400" dirty="0">
                <a:solidFill>
                  <a:srgbClr val="EEEEEE"/>
                </a:solidFill>
                <a:latin typeface="Calibri" pitchFamily="34" charset="0"/>
                <a:ea typeface="Calibri" pitchFamily="34" charset="-122"/>
                <a:cs typeface="Calibri" pitchFamily="34" charset="-120"/>
              </a:rPr>
              <a:t>Annual outcomes reports published</a:t>
            </a:r>
            <a:endParaRPr lang="en-US" sz="1400" dirty="0"/>
          </a:p>
        </p:txBody>
      </p:sp>
      <p:sp>
        <p:nvSpPr>
          <p:cNvPr id="16" name="Shape 13"/>
          <p:cNvSpPr/>
          <p:nvPr/>
        </p:nvSpPr>
        <p:spPr>
          <a:xfrm>
            <a:off x="6126480" y="1051560"/>
            <a:ext cx="2743200" cy="3749040"/>
          </a:xfrm>
          <a:prstGeom prst="rect">
            <a:avLst/>
          </a:prstGeom>
          <a:solidFill>
            <a:srgbClr val="000000">
              <a:alpha val="75000"/>
            </a:srgbClr>
          </a:solidFill>
          <a:ln/>
          <a:effectLst>
            <a:outerShdw blurRad="63500" dist="25400" dir="8100000" algn="bl" rotWithShape="0">
              <a:srgbClr val="000000">
                <a:alpha val="15000"/>
              </a:srgbClr>
            </a:outerShdw>
          </a:effectLst>
        </p:spPr>
        <p:txBody>
          <a:bodyPr/>
          <a:lstStyle/>
          <a:p>
            <a:endParaRPr lang="en-US"/>
          </a:p>
        </p:txBody>
      </p:sp>
      <p:sp>
        <p:nvSpPr>
          <p:cNvPr id="17" name="Shape 14"/>
          <p:cNvSpPr/>
          <p:nvPr/>
        </p:nvSpPr>
        <p:spPr>
          <a:xfrm>
            <a:off x="6126480" y="1051560"/>
            <a:ext cx="2743200" cy="960120"/>
          </a:xfrm>
          <a:prstGeom prst="rect">
            <a:avLst/>
          </a:prstGeom>
          <a:solidFill>
            <a:srgbClr val="B89A3E"/>
          </a:solidFill>
          <a:ln w="12700">
            <a:solidFill>
              <a:srgbClr val="B89A3E"/>
            </a:solidFill>
            <a:prstDash val="solid"/>
          </a:ln>
        </p:spPr>
        <p:txBody>
          <a:bodyPr/>
          <a:lstStyle/>
          <a:p>
            <a:endParaRPr lang="en-US"/>
          </a:p>
        </p:txBody>
      </p:sp>
      <p:sp>
        <p:nvSpPr>
          <p:cNvPr id="18" name="Text 15"/>
          <p:cNvSpPr/>
          <p:nvPr/>
        </p:nvSpPr>
        <p:spPr>
          <a:xfrm>
            <a:off x="6217920" y="1078992"/>
            <a:ext cx="2560320" cy="274320"/>
          </a:xfrm>
          <a:prstGeom prst="rect">
            <a:avLst/>
          </a:prstGeom>
          <a:noFill/>
          <a:ln/>
        </p:spPr>
        <p:txBody>
          <a:bodyPr wrap="square" rtlCol="0" anchor="ctr"/>
          <a:lstStyle/>
          <a:p>
            <a:pPr marL="0" indent="0">
              <a:buNone/>
            </a:pPr>
            <a:r>
              <a:rPr lang="en-US" sz="900" b="1" i="1" dirty="0">
                <a:solidFill>
                  <a:srgbClr val="E8D5A3"/>
                </a:solidFill>
                <a:latin typeface="Calibri" pitchFamily="34" charset="0"/>
                <a:ea typeface="Calibri" pitchFamily="34" charset="-122"/>
                <a:cs typeface="Calibri" pitchFamily="34" charset="-120"/>
              </a:rPr>
              <a:t>Ongoing  |  2028+</a:t>
            </a:r>
            <a:endParaRPr lang="en-US" sz="900" dirty="0"/>
          </a:p>
        </p:txBody>
      </p:sp>
      <p:sp>
        <p:nvSpPr>
          <p:cNvPr id="19" name="Text 16"/>
          <p:cNvSpPr/>
          <p:nvPr/>
        </p:nvSpPr>
        <p:spPr>
          <a:xfrm>
            <a:off x="6217920" y="1371600"/>
            <a:ext cx="2560320" cy="594360"/>
          </a:xfrm>
          <a:prstGeom prst="rect">
            <a:avLst/>
          </a:prstGeom>
          <a:noFill/>
          <a:ln/>
        </p:spPr>
        <p:txBody>
          <a:bodyPr wrap="square" rtlCol="0" anchor="ctr"/>
          <a:lstStyle/>
          <a:p>
            <a:pPr marL="0" indent="0">
              <a:buNone/>
            </a:pPr>
            <a:r>
              <a:rPr lang="en-US" sz="1600" b="1" dirty="0">
                <a:solidFill>
                  <a:srgbClr val="FFFFFF"/>
                </a:solidFill>
                <a:latin typeface="Georgia" pitchFamily="34" charset="0"/>
                <a:ea typeface="Georgia" pitchFamily="34" charset="-122"/>
                <a:cs typeface="Georgia" pitchFamily="34" charset="-120"/>
              </a:rPr>
              <a:t>Adaptive Strategy</a:t>
            </a:r>
            <a:endParaRPr lang="en-US" sz="1600" dirty="0"/>
          </a:p>
          <a:p>
            <a:pPr marL="0" indent="0">
              <a:buNone/>
            </a:pPr>
            <a:r>
              <a:rPr lang="en-US" sz="1600" b="1" dirty="0">
                <a:solidFill>
                  <a:srgbClr val="FFFFFF"/>
                </a:solidFill>
                <a:latin typeface="Georgia" pitchFamily="34" charset="0"/>
                <a:ea typeface="Georgia" pitchFamily="34" charset="-122"/>
                <a:cs typeface="Georgia" pitchFamily="34" charset="-120"/>
              </a:rPr>
              <a:t>&amp; Long-Term Learning</a:t>
            </a:r>
            <a:endParaRPr lang="en-US" sz="1600" dirty="0"/>
          </a:p>
        </p:txBody>
      </p:sp>
      <p:sp>
        <p:nvSpPr>
          <p:cNvPr id="20" name="Text 17"/>
          <p:cNvSpPr/>
          <p:nvPr/>
        </p:nvSpPr>
        <p:spPr>
          <a:xfrm>
            <a:off x="6217920" y="2084832"/>
            <a:ext cx="2651760" cy="2560320"/>
          </a:xfrm>
          <a:prstGeom prst="rect">
            <a:avLst/>
          </a:prstGeom>
          <a:noFill/>
          <a:ln/>
        </p:spPr>
        <p:txBody>
          <a:bodyPr wrap="square" rtlCol="0" anchor="ctr"/>
          <a:lstStyle/>
          <a:p>
            <a:pPr marL="342900" indent="-342900">
              <a:spcAft>
                <a:spcPts val="400"/>
              </a:spcAft>
              <a:buSzPct val="100000"/>
              <a:buChar char="•"/>
            </a:pPr>
            <a:r>
              <a:rPr lang="en-US" sz="1400" dirty="0">
                <a:solidFill>
                  <a:srgbClr val="EEEEEE"/>
                </a:solidFill>
                <a:latin typeface="Calibri" pitchFamily="34" charset="0"/>
                <a:ea typeface="Calibri" pitchFamily="34" charset="-122"/>
                <a:cs typeface="Calibri" pitchFamily="34" charset="-120"/>
              </a:rPr>
              <a:t>Self-assessment cycle embedded</a:t>
            </a:r>
            <a:endParaRPr lang="en-US" sz="1400" dirty="0"/>
          </a:p>
          <a:p>
            <a:pPr marL="342900" indent="-342900">
              <a:spcAft>
                <a:spcPts val="400"/>
              </a:spcAft>
              <a:buSzPct val="100000"/>
              <a:buChar char="•"/>
            </a:pPr>
            <a:r>
              <a:rPr lang="en-US" sz="1400" dirty="0">
                <a:solidFill>
                  <a:srgbClr val="EEEEEE"/>
                </a:solidFill>
                <a:latin typeface="Calibri" pitchFamily="34" charset="0"/>
                <a:ea typeface="Calibri" pitchFamily="34" charset="-122"/>
                <a:cs typeface="Calibri" pitchFamily="34" charset="-120"/>
              </a:rPr>
              <a:t>Health Dashboard in governance</a:t>
            </a:r>
            <a:endParaRPr lang="en-US" sz="1400" dirty="0"/>
          </a:p>
          <a:p>
            <a:pPr marL="342900" indent="-342900">
              <a:spcAft>
                <a:spcPts val="400"/>
              </a:spcAft>
              <a:buSzPct val="100000"/>
              <a:buChar char="•"/>
            </a:pPr>
            <a:r>
              <a:rPr lang="en-US" sz="1400" dirty="0">
                <a:solidFill>
                  <a:srgbClr val="EEEEEE"/>
                </a:solidFill>
                <a:latin typeface="Calibri" pitchFamily="34" charset="0"/>
                <a:ea typeface="Calibri" pitchFamily="34" charset="-122"/>
                <a:cs typeface="Calibri" pitchFamily="34" charset="-120"/>
              </a:rPr>
              <a:t>Twice-yearly strategic reviews</a:t>
            </a:r>
            <a:endParaRPr lang="en-US" sz="1400" dirty="0"/>
          </a:p>
          <a:p>
            <a:pPr marL="342900" indent="-342900">
              <a:spcAft>
                <a:spcPts val="400"/>
              </a:spcAft>
              <a:buSzPct val="100000"/>
              <a:buChar char="•"/>
            </a:pPr>
            <a:r>
              <a:rPr lang="en-US" sz="1400" dirty="0">
                <a:solidFill>
                  <a:srgbClr val="EEEEEE"/>
                </a:solidFill>
                <a:latin typeface="Calibri" pitchFamily="34" charset="0"/>
                <a:ea typeface="Calibri" pitchFamily="34" charset="-122"/>
                <a:cs typeface="Calibri" pitchFamily="34" charset="-120"/>
              </a:rPr>
              <a:t>Leadership formation as infrastructure</a:t>
            </a:r>
            <a:endParaRPr lang="en-US" sz="1400" dirty="0"/>
          </a:p>
          <a:p>
            <a:pPr marL="342900" indent="-342900">
              <a:spcAft>
                <a:spcPts val="400"/>
              </a:spcAft>
              <a:buSzPct val="100000"/>
              <a:buChar char="•"/>
            </a:pPr>
            <a:r>
              <a:rPr lang="en-US" sz="1400" dirty="0">
                <a:solidFill>
                  <a:srgbClr val="EEEEEE"/>
                </a:solidFill>
                <a:latin typeface="Calibri" pitchFamily="34" charset="0"/>
                <a:ea typeface="Calibri" pitchFamily="34" charset="-122"/>
                <a:cs typeface="Calibri" pitchFamily="34" charset="-120"/>
              </a:rPr>
              <a:t>Contribution to Toward 2035 evaluation</a:t>
            </a:r>
            <a:endParaRPr lang="en-US" sz="1400" dirty="0"/>
          </a:p>
        </p:txBody>
      </p:sp>
      <p:sp>
        <p:nvSpPr>
          <p:cNvPr id="21" name="Text 18"/>
          <p:cNvSpPr/>
          <p:nvPr/>
        </p:nvSpPr>
        <p:spPr>
          <a:xfrm>
            <a:off x="274320" y="4846320"/>
            <a:ext cx="8595360" cy="201168"/>
          </a:xfrm>
          <a:prstGeom prst="rect">
            <a:avLst/>
          </a:prstGeom>
          <a:noFill/>
          <a:ln/>
        </p:spPr>
        <p:txBody>
          <a:bodyPr wrap="square" rtlCol="0" anchor="ctr"/>
          <a:lstStyle/>
          <a:p>
            <a:pPr marL="0" indent="0" algn="r">
              <a:buNone/>
            </a:pPr>
            <a:r>
              <a:rPr lang="en-US" sz="900" dirty="0">
                <a:solidFill>
                  <a:srgbClr val="CCCCCC"/>
                </a:solidFill>
                <a:latin typeface="Calibri" pitchFamily="34" charset="0"/>
                <a:ea typeface="Calibri" pitchFamily="34" charset="-122"/>
                <a:cs typeface="Calibri" pitchFamily="34" charset="-120"/>
              </a:rPr>
              <a:t>EOORC  |  Setting Our Sights 2026–2028</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9144000" cy="5143500"/>
          </a:xfrm>
          <a:prstGeom prst="rect">
            <a:avLst/>
          </a:prstGeom>
        </p:spPr>
      </p:pic>
      <p:sp>
        <p:nvSpPr>
          <p:cNvPr id="3" name="Shape 0"/>
          <p:cNvSpPr/>
          <p:nvPr/>
        </p:nvSpPr>
        <p:spPr>
          <a:xfrm>
            <a:off x="0" y="0"/>
            <a:ext cx="9144000" cy="5143500"/>
          </a:xfrm>
          <a:prstGeom prst="rect">
            <a:avLst/>
          </a:prstGeom>
          <a:solidFill>
            <a:srgbClr val="000000">
              <a:alpha val="72000"/>
            </a:srgbClr>
          </a:solidFill>
          <a:ln w="12700">
            <a:solidFill>
              <a:srgbClr val="000000">
                <a:alpha val="0"/>
              </a:srgbClr>
            </a:solidFill>
            <a:prstDash val="solid"/>
          </a:ln>
        </p:spPr>
        <p:txBody>
          <a:bodyPr/>
          <a:lstStyle/>
          <a:p>
            <a:endParaRPr lang="en-US"/>
          </a:p>
        </p:txBody>
      </p:sp>
      <p:sp>
        <p:nvSpPr>
          <p:cNvPr id="4" name="Shape 1"/>
          <p:cNvSpPr/>
          <p:nvPr/>
        </p:nvSpPr>
        <p:spPr>
          <a:xfrm>
            <a:off x="0" y="0"/>
            <a:ext cx="9144000" cy="960120"/>
          </a:xfrm>
          <a:prstGeom prst="rect">
            <a:avLst/>
          </a:prstGeom>
          <a:solidFill>
            <a:srgbClr val="000000">
              <a:alpha val="85000"/>
            </a:srgbClr>
          </a:solidFill>
          <a:ln w="12700">
            <a:solidFill>
              <a:srgbClr val="000000">
                <a:alpha val="0"/>
              </a:srgbClr>
            </a:solidFill>
            <a:prstDash val="solid"/>
          </a:ln>
        </p:spPr>
        <p:txBody>
          <a:bodyPr/>
          <a:lstStyle/>
          <a:p>
            <a:endParaRPr lang="en-US"/>
          </a:p>
        </p:txBody>
      </p:sp>
      <p:sp>
        <p:nvSpPr>
          <p:cNvPr id="5" name="Text 2"/>
          <p:cNvSpPr/>
          <p:nvPr/>
        </p:nvSpPr>
        <p:spPr>
          <a:xfrm>
            <a:off x="365760" y="73152"/>
            <a:ext cx="8412480" cy="777240"/>
          </a:xfrm>
          <a:prstGeom prst="rect">
            <a:avLst/>
          </a:prstGeom>
          <a:noFill/>
          <a:ln/>
        </p:spPr>
        <p:txBody>
          <a:bodyPr wrap="square" rtlCol="0" anchor="ctr"/>
          <a:lstStyle/>
          <a:p>
            <a:pPr marL="0" indent="0">
              <a:buNone/>
            </a:pPr>
            <a:r>
              <a:rPr lang="en-US" sz="2400" b="1" dirty="0">
                <a:solidFill>
                  <a:srgbClr val="FFFFFF"/>
                </a:solidFill>
                <a:latin typeface="Georgia" pitchFamily="34" charset="0"/>
                <a:ea typeface="Georgia" pitchFamily="34" charset="-122"/>
                <a:cs typeface="Georgia" pitchFamily="34" charset="-120"/>
              </a:rPr>
              <a:t>What We Are Working Toward by 2028</a:t>
            </a:r>
            <a:endParaRPr lang="en-US" sz="2400" dirty="0"/>
          </a:p>
        </p:txBody>
      </p:sp>
      <p:sp>
        <p:nvSpPr>
          <p:cNvPr id="6" name="Shape 3"/>
          <p:cNvSpPr/>
          <p:nvPr/>
        </p:nvSpPr>
        <p:spPr>
          <a:xfrm>
            <a:off x="274320" y="1097280"/>
            <a:ext cx="4251960" cy="1078992"/>
          </a:xfrm>
          <a:prstGeom prst="rect">
            <a:avLst/>
          </a:prstGeom>
          <a:solidFill>
            <a:srgbClr val="000000">
              <a:alpha val="65000"/>
            </a:srgbClr>
          </a:solidFill>
          <a:ln/>
          <a:effectLst>
            <a:outerShdw blurRad="50800" dist="25400" dir="8100000" algn="bl" rotWithShape="0">
              <a:srgbClr val="000000">
                <a:alpha val="20000"/>
              </a:srgbClr>
            </a:outerShdw>
          </a:effectLst>
        </p:spPr>
        <p:txBody>
          <a:bodyPr/>
          <a:lstStyle/>
          <a:p>
            <a:endParaRPr lang="en-US"/>
          </a:p>
        </p:txBody>
      </p:sp>
      <p:sp>
        <p:nvSpPr>
          <p:cNvPr id="7" name="Shape 4"/>
          <p:cNvSpPr/>
          <p:nvPr/>
        </p:nvSpPr>
        <p:spPr>
          <a:xfrm>
            <a:off x="274320" y="1097280"/>
            <a:ext cx="54864" cy="1078992"/>
          </a:xfrm>
          <a:prstGeom prst="rect">
            <a:avLst/>
          </a:prstGeom>
          <a:solidFill>
            <a:srgbClr val="B89A3E"/>
          </a:solidFill>
          <a:ln w="12700">
            <a:solidFill>
              <a:srgbClr val="B89A3E"/>
            </a:solidFill>
            <a:prstDash val="solid"/>
          </a:ln>
        </p:spPr>
        <p:txBody>
          <a:bodyPr/>
          <a:lstStyle/>
          <a:p>
            <a:endParaRPr lang="en-US"/>
          </a:p>
        </p:txBody>
      </p:sp>
      <p:sp>
        <p:nvSpPr>
          <p:cNvPr id="8" name="Text 5"/>
          <p:cNvSpPr/>
          <p:nvPr/>
        </p:nvSpPr>
        <p:spPr>
          <a:xfrm>
            <a:off x="411480" y="1207008"/>
            <a:ext cx="3977640" cy="868680"/>
          </a:xfrm>
          <a:prstGeom prst="rect">
            <a:avLst/>
          </a:prstGeom>
          <a:noFill/>
          <a:ln/>
        </p:spPr>
        <p:txBody>
          <a:bodyPr wrap="square" rtlCol="0" anchor="ctr"/>
          <a:lstStyle/>
          <a:p>
            <a:pPr marL="0" indent="0">
              <a:buNone/>
            </a:pPr>
            <a:r>
              <a:rPr lang="en-US" sz="1600" dirty="0">
                <a:solidFill>
                  <a:srgbClr val="FFFFFF"/>
                </a:solidFill>
                <a:latin typeface="Calibri" pitchFamily="34" charset="0"/>
                <a:ea typeface="Calibri" pitchFamily="34" charset="-122"/>
                <a:cs typeface="Calibri" pitchFamily="34" charset="-120"/>
              </a:rPr>
              <a:t>EOORC experienced as a partner that strengthens ministry, not an institution to be endured</a:t>
            </a:r>
            <a:endParaRPr lang="en-US" sz="1600" dirty="0"/>
          </a:p>
        </p:txBody>
      </p:sp>
      <p:sp>
        <p:nvSpPr>
          <p:cNvPr id="9" name="Shape 6"/>
          <p:cNvSpPr/>
          <p:nvPr/>
        </p:nvSpPr>
        <p:spPr>
          <a:xfrm>
            <a:off x="274320" y="2331720"/>
            <a:ext cx="4251960" cy="1078992"/>
          </a:xfrm>
          <a:prstGeom prst="rect">
            <a:avLst/>
          </a:prstGeom>
          <a:solidFill>
            <a:srgbClr val="000000">
              <a:alpha val="65000"/>
            </a:srgbClr>
          </a:solidFill>
          <a:ln/>
          <a:effectLst>
            <a:outerShdw blurRad="50800" dist="25400" dir="8100000" algn="bl" rotWithShape="0">
              <a:srgbClr val="000000">
                <a:alpha val="20000"/>
              </a:srgbClr>
            </a:outerShdw>
          </a:effectLst>
        </p:spPr>
        <p:txBody>
          <a:bodyPr/>
          <a:lstStyle/>
          <a:p>
            <a:endParaRPr lang="en-US"/>
          </a:p>
        </p:txBody>
      </p:sp>
      <p:sp>
        <p:nvSpPr>
          <p:cNvPr id="10" name="Shape 7"/>
          <p:cNvSpPr/>
          <p:nvPr/>
        </p:nvSpPr>
        <p:spPr>
          <a:xfrm>
            <a:off x="274320" y="2331720"/>
            <a:ext cx="54864" cy="1078992"/>
          </a:xfrm>
          <a:prstGeom prst="rect">
            <a:avLst/>
          </a:prstGeom>
          <a:solidFill>
            <a:srgbClr val="B89A3E"/>
          </a:solidFill>
          <a:ln w="12700">
            <a:solidFill>
              <a:srgbClr val="B89A3E"/>
            </a:solidFill>
            <a:prstDash val="solid"/>
          </a:ln>
        </p:spPr>
        <p:txBody>
          <a:bodyPr/>
          <a:lstStyle/>
          <a:p>
            <a:endParaRPr lang="en-US"/>
          </a:p>
        </p:txBody>
      </p:sp>
      <p:sp>
        <p:nvSpPr>
          <p:cNvPr id="11" name="Text 8"/>
          <p:cNvSpPr/>
          <p:nvPr/>
        </p:nvSpPr>
        <p:spPr>
          <a:xfrm>
            <a:off x="411480" y="2441448"/>
            <a:ext cx="3977640" cy="868680"/>
          </a:xfrm>
          <a:prstGeom prst="rect">
            <a:avLst/>
          </a:prstGeom>
          <a:noFill/>
          <a:ln/>
        </p:spPr>
        <p:txBody>
          <a:bodyPr wrap="square" rtlCol="0" anchor="ctr"/>
          <a:lstStyle/>
          <a:p>
            <a:pPr marL="0" indent="0">
              <a:buNone/>
            </a:pPr>
            <a:r>
              <a:rPr lang="en-US" sz="1600" dirty="0">
                <a:solidFill>
                  <a:srgbClr val="FFFFFF"/>
                </a:solidFill>
                <a:latin typeface="Calibri" pitchFamily="34" charset="0"/>
                <a:ea typeface="Calibri" pitchFamily="34" charset="-122"/>
                <a:cs typeface="Calibri" pitchFamily="34" charset="-120"/>
              </a:rPr>
              <a:t>Communities of faith making faithful decisions from a place of clarity, not crisis</a:t>
            </a:r>
            <a:endParaRPr lang="en-US" sz="1600" dirty="0"/>
          </a:p>
        </p:txBody>
      </p:sp>
      <p:sp>
        <p:nvSpPr>
          <p:cNvPr id="12" name="Shape 9"/>
          <p:cNvSpPr/>
          <p:nvPr/>
        </p:nvSpPr>
        <p:spPr>
          <a:xfrm>
            <a:off x="274320" y="3566160"/>
            <a:ext cx="4251960" cy="1078992"/>
          </a:xfrm>
          <a:prstGeom prst="rect">
            <a:avLst/>
          </a:prstGeom>
          <a:solidFill>
            <a:srgbClr val="000000">
              <a:alpha val="65000"/>
            </a:srgbClr>
          </a:solidFill>
          <a:ln/>
          <a:effectLst>
            <a:outerShdw blurRad="50800" dist="25400" dir="8100000" algn="bl" rotWithShape="0">
              <a:srgbClr val="000000">
                <a:alpha val="20000"/>
              </a:srgbClr>
            </a:outerShdw>
          </a:effectLst>
        </p:spPr>
        <p:txBody>
          <a:bodyPr/>
          <a:lstStyle/>
          <a:p>
            <a:endParaRPr lang="en-US"/>
          </a:p>
        </p:txBody>
      </p:sp>
      <p:sp>
        <p:nvSpPr>
          <p:cNvPr id="13" name="Shape 10"/>
          <p:cNvSpPr/>
          <p:nvPr/>
        </p:nvSpPr>
        <p:spPr>
          <a:xfrm>
            <a:off x="274320" y="3566160"/>
            <a:ext cx="54864" cy="1078992"/>
          </a:xfrm>
          <a:prstGeom prst="rect">
            <a:avLst/>
          </a:prstGeom>
          <a:solidFill>
            <a:srgbClr val="B89A3E"/>
          </a:solidFill>
          <a:ln w="12700">
            <a:solidFill>
              <a:srgbClr val="B89A3E"/>
            </a:solidFill>
            <a:prstDash val="solid"/>
          </a:ln>
        </p:spPr>
        <p:txBody>
          <a:bodyPr/>
          <a:lstStyle/>
          <a:p>
            <a:endParaRPr lang="en-US"/>
          </a:p>
        </p:txBody>
      </p:sp>
      <p:sp>
        <p:nvSpPr>
          <p:cNvPr id="14" name="Text 11"/>
          <p:cNvSpPr/>
          <p:nvPr/>
        </p:nvSpPr>
        <p:spPr>
          <a:xfrm>
            <a:off x="411480" y="3675888"/>
            <a:ext cx="3977640" cy="868680"/>
          </a:xfrm>
          <a:prstGeom prst="rect">
            <a:avLst/>
          </a:prstGeom>
          <a:noFill/>
          <a:ln/>
        </p:spPr>
        <p:txBody>
          <a:bodyPr wrap="square" rtlCol="0" anchor="ctr"/>
          <a:lstStyle/>
          <a:p>
            <a:pPr marL="0" indent="0">
              <a:buNone/>
            </a:pPr>
            <a:r>
              <a:rPr lang="en-US" sz="1600" dirty="0">
                <a:solidFill>
                  <a:srgbClr val="FFFFFF"/>
                </a:solidFill>
                <a:latin typeface="Calibri" pitchFamily="34" charset="0"/>
                <a:ea typeface="Calibri" pitchFamily="34" charset="-122"/>
                <a:cs typeface="Calibri" pitchFamily="34" charset="-120"/>
              </a:rPr>
              <a:t>Leadership distributed and sustained,  not dependent on heroic individuals</a:t>
            </a:r>
            <a:endParaRPr lang="en-US" sz="1600" dirty="0"/>
          </a:p>
        </p:txBody>
      </p:sp>
      <p:sp>
        <p:nvSpPr>
          <p:cNvPr id="15" name="Shape 12"/>
          <p:cNvSpPr/>
          <p:nvPr/>
        </p:nvSpPr>
        <p:spPr>
          <a:xfrm>
            <a:off x="4709160" y="1097280"/>
            <a:ext cx="4251960" cy="1078992"/>
          </a:xfrm>
          <a:prstGeom prst="rect">
            <a:avLst/>
          </a:prstGeom>
          <a:solidFill>
            <a:srgbClr val="000000">
              <a:alpha val="65000"/>
            </a:srgbClr>
          </a:solidFill>
          <a:ln/>
          <a:effectLst>
            <a:outerShdw blurRad="50800" dist="25400" dir="8100000" algn="bl" rotWithShape="0">
              <a:srgbClr val="000000">
                <a:alpha val="20000"/>
              </a:srgbClr>
            </a:outerShdw>
          </a:effectLst>
        </p:spPr>
        <p:txBody>
          <a:bodyPr/>
          <a:lstStyle/>
          <a:p>
            <a:endParaRPr lang="en-US"/>
          </a:p>
        </p:txBody>
      </p:sp>
      <p:sp>
        <p:nvSpPr>
          <p:cNvPr id="16" name="Shape 13"/>
          <p:cNvSpPr/>
          <p:nvPr/>
        </p:nvSpPr>
        <p:spPr>
          <a:xfrm>
            <a:off x="4709160" y="1097280"/>
            <a:ext cx="54864" cy="1078992"/>
          </a:xfrm>
          <a:prstGeom prst="rect">
            <a:avLst/>
          </a:prstGeom>
          <a:solidFill>
            <a:srgbClr val="B89A3E"/>
          </a:solidFill>
          <a:ln w="12700">
            <a:solidFill>
              <a:srgbClr val="B89A3E"/>
            </a:solidFill>
            <a:prstDash val="solid"/>
          </a:ln>
        </p:spPr>
        <p:txBody>
          <a:bodyPr/>
          <a:lstStyle/>
          <a:p>
            <a:endParaRPr lang="en-US"/>
          </a:p>
        </p:txBody>
      </p:sp>
      <p:sp>
        <p:nvSpPr>
          <p:cNvPr id="17" name="Text 14"/>
          <p:cNvSpPr/>
          <p:nvPr/>
        </p:nvSpPr>
        <p:spPr>
          <a:xfrm>
            <a:off x="4846320" y="1207008"/>
            <a:ext cx="3977640" cy="868680"/>
          </a:xfrm>
          <a:prstGeom prst="rect">
            <a:avLst/>
          </a:prstGeom>
          <a:noFill/>
          <a:ln/>
        </p:spPr>
        <p:txBody>
          <a:bodyPr wrap="square" rtlCol="0" anchor="ctr"/>
          <a:lstStyle/>
          <a:p>
            <a:pPr marL="0" indent="0">
              <a:buNone/>
            </a:pPr>
            <a:r>
              <a:rPr lang="en-US" sz="1600" dirty="0">
                <a:solidFill>
                  <a:srgbClr val="FFFFFF"/>
                </a:solidFill>
                <a:latin typeface="Calibri" pitchFamily="34" charset="0"/>
                <a:ea typeface="Calibri" pitchFamily="34" charset="-122"/>
                <a:cs typeface="Calibri" pitchFamily="34" charset="-120"/>
              </a:rPr>
              <a:t>The credibility gap between what EOORC says and what communities experience closes measurably</a:t>
            </a:r>
            <a:endParaRPr lang="en-US" sz="1600" dirty="0"/>
          </a:p>
        </p:txBody>
      </p:sp>
      <p:sp>
        <p:nvSpPr>
          <p:cNvPr id="18" name="Shape 15"/>
          <p:cNvSpPr/>
          <p:nvPr/>
        </p:nvSpPr>
        <p:spPr>
          <a:xfrm>
            <a:off x="4709160" y="2331720"/>
            <a:ext cx="4251960" cy="1078992"/>
          </a:xfrm>
          <a:prstGeom prst="rect">
            <a:avLst/>
          </a:prstGeom>
          <a:solidFill>
            <a:srgbClr val="000000">
              <a:alpha val="65000"/>
            </a:srgbClr>
          </a:solidFill>
          <a:ln/>
          <a:effectLst>
            <a:outerShdw blurRad="50800" dist="25400" dir="8100000" algn="bl" rotWithShape="0">
              <a:srgbClr val="000000">
                <a:alpha val="20000"/>
              </a:srgbClr>
            </a:outerShdw>
          </a:effectLst>
        </p:spPr>
        <p:txBody>
          <a:bodyPr/>
          <a:lstStyle/>
          <a:p>
            <a:endParaRPr lang="en-US"/>
          </a:p>
        </p:txBody>
      </p:sp>
      <p:sp>
        <p:nvSpPr>
          <p:cNvPr id="19" name="Shape 16"/>
          <p:cNvSpPr/>
          <p:nvPr/>
        </p:nvSpPr>
        <p:spPr>
          <a:xfrm>
            <a:off x="4709160" y="2331720"/>
            <a:ext cx="54864" cy="1078992"/>
          </a:xfrm>
          <a:prstGeom prst="rect">
            <a:avLst/>
          </a:prstGeom>
          <a:solidFill>
            <a:srgbClr val="B89A3E"/>
          </a:solidFill>
          <a:ln w="12700">
            <a:solidFill>
              <a:srgbClr val="B89A3E"/>
            </a:solidFill>
            <a:prstDash val="solid"/>
          </a:ln>
        </p:spPr>
        <p:txBody>
          <a:bodyPr/>
          <a:lstStyle/>
          <a:p>
            <a:endParaRPr lang="en-US"/>
          </a:p>
        </p:txBody>
      </p:sp>
      <p:sp>
        <p:nvSpPr>
          <p:cNvPr id="20" name="Text 17"/>
          <p:cNvSpPr/>
          <p:nvPr/>
        </p:nvSpPr>
        <p:spPr>
          <a:xfrm>
            <a:off x="4846320" y="2441448"/>
            <a:ext cx="3977640" cy="868680"/>
          </a:xfrm>
          <a:prstGeom prst="rect">
            <a:avLst/>
          </a:prstGeom>
          <a:noFill/>
          <a:ln/>
        </p:spPr>
        <p:txBody>
          <a:bodyPr wrap="square" rtlCol="0" anchor="ctr"/>
          <a:lstStyle/>
          <a:p>
            <a:pPr marL="0" indent="0">
              <a:buNone/>
            </a:pPr>
            <a:r>
              <a:rPr lang="en-US" sz="1600" dirty="0">
                <a:solidFill>
                  <a:srgbClr val="FFFFFF"/>
                </a:solidFill>
                <a:latin typeface="Calibri" pitchFamily="34" charset="0"/>
                <a:ea typeface="Calibri" pitchFamily="34" charset="-122"/>
                <a:cs typeface="Calibri" pitchFamily="34" charset="-120"/>
              </a:rPr>
              <a:t>New expressions of ministry emerge from congregational life, not regional programming</a:t>
            </a:r>
            <a:endParaRPr lang="en-US" sz="1600" dirty="0"/>
          </a:p>
        </p:txBody>
      </p:sp>
      <p:sp>
        <p:nvSpPr>
          <p:cNvPr id="21" name="Shape 18"/>
          <p:cNvSpPr/>
          <p:nvPr/>
        </p:nvSpPr>
        <p:spPr>
          <a:xfrm>
            <a:off x="4709160" y="3566160"/>
            <a:ext cx="4251960" cy="1078992"/>
          </a:xfrm>
          <a:prstGeom prst="rect">
            <a:avLst/>
          </a:prstGeom>
          <a:solidFill>
            <a:srgbClr val="000000">
              <a:alpha val="65000"/>
            </a:srgbClr>
          </a:solidFill>
          <a:ln/>
          <a:effectLst>
            <a:outerShdw blurRad="50800" dist="25400" dir="8100000" algn="bl" rotWithShape="0">
              <a:srgbClr val="000000">
                <a:alpha val="20000"/>
              </a:srgbClr>
            </a:outerShdw>
          </a:effectLst>
        </p:spPr>
        <p:txBody>
          <a:bodyPr/>
          <a:lstStyle/>
          <a:p>
            <a:endParaRPr lang="en-US"/>
          </a:p>
        </p:txBody>
      </p:sp>
      <p:sp>
        <p:nvSpPr>
          <p:cNvPr id="22" name="Shape 19"/>
          <p:cNvSpPr/>
          <p:nvPr/>
        </p:nvSpPr>
        <p:spPr>
          <a:xfrm>
            <a:off x="4709160" y="3566160"/>
            <a:ext cx="54864" cy="1078992"/>
          </a:xfrm>
          <a:prstGeom prst="rect">
            <a:avLst/>
          </a:prstGeom>
          <a:solidFill>
            <a:srgbClr val="B89A3E"/>
          </a:solidFill>
          <a:ln w="12700">
            <a:solidFill>
              <a:srgbClr val="B89A3E"/>
            </a:solidFill>
            <a:prstDash val="solid"/>
          </a:ln>
        </p:spPr>
        <p:txBody>
          <a:bodyPr/>
          <a:lstStyle/>
          <a:p>
            <a:endParaRPr lang="en-US"/>
          </a:p>
        </p:txBody>
      </p:sp>
      <p:sp>
        <p:nvSpPr>
          <p:cNvPr id="23" name="Text 20"/>
          <p:cNvSpPr/>
          <p:nvPr/>
        </p:nvSpPr>
        <p:spPr>
          <a:xfrm>
            <a:off x="4846320" y="3675888"/>
            <a:ext cx="3977640" cy="868680"/>
          </a:xfrm>
          <a:prstGeom prst="rect">
            <a:avLst/>
          </a:prstGeom>
          <a:noFill/>
          <a:ln/>
        </p:spPr>
        <p:txBody>
          <a:bodyPr wrap="square" rtlCol="0" anchor="ctr"/>
          <a:lstStyle/>
          <a:p>
            <a:pPr marL="0" indent="0">
              <a:buNone/>
            </a:pPr>
            <a:r>
              <a:rPr lang="en-US" sz="1600" dirty="0">
                <a:solidFill>
                  <a:srgbClr val="FFFFFF"/>
                </a:solidFill>
                <a:latin typeface="Calibri" pitchFamily="34" charset="0"/>
                <a:ea typeface="Calibri" pitchFamily="34" charset="-122"/>
                <a:cs typeface="Calibri" pitchFamily="34" charset="-120"/>
              </a:rPr>
              <a:t>The culture shifts: from managing decline to discerning possibility</a:t>
            </a:r>
            <a:endParaRPr lang="en-US" sz="1600" dirty="0"/>
          </a:p>
        </p:txBody>
      </p:sp>
      <p:sp>
        <p:nvSpPr>
          <p:cNvPr id="24" name="Text 21"/>
          <p:cNvSpPr/>
          <p:nvPr/>
        </p:nvSpPr>
        <p:spPr>
          <a:xfrm>
            <a:off x="274320" y="4846320"/>
            <a:ext cx="8595360" cy="201168"/>
          </a:xfrm>
          <a:prstGeom prst="rect">
            <a:avLst/>
          </a:prstGeom>
          <a:noFill/>
          <a:ln/>
        </p:spPr>
        <p:txBody>
          <a:bodyPr wrap="square" rtlCol="0" anchor="ctr"/>
          <a:lstStyle/>
          <a:p>
            <a:pPr marL="0" indent="0" algn="r">
              <a:buNone/>
            </a:pPr>
            <a:r>
              <a:rPr lang="en-US" sz="900" dirty="0">
                <a:solidFill>
                  <a:srgbClr val="CCCCCC"/>
                </a:solidFill>
                <a:latin typeface="Calibri" pitchFamily="34" charset="0"/>
                <a:ea typeface="Calibri" pitchFamily="34" charset="-122"/>
                <a:cs typeface="Calibri" pitchFamily="34" charset="-120"/>
              </a:rPr>
              <a:t>EOORC  |  Setting Our Sights 2026–2028</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9144000" cy="5143500"/>
          </a:xfrm>
          <a:prstGeom prst="rect">
            <a:avLst/>
          </a:prstGeom>
        </p:spPr>
      </p:pic>
      <p:sp>
        <p:nvSpPr>
          <p:cNvPr id="3" name="Shape 0"/>
          <p:cNvSpPr/>
          <p:nvPr/>
        </p:nvSpPr>
        <p:spPr>
          <a:xfrm>
            <a:off x="0" y="0"/>
            <a:ext cx="9144000" cy="5143500"/>
          </a:xfrm>
          <a:prstGeom prst="rect">
            <a:avLst/>
          </a:prstGeom>
          <a:solidFill>
            <a:srgbClr val="000000">
              <a:alpha val="72000"/>
            </a:srgbClr>
          </a:solidFill>
          <a:ln w="12700">
            <a:solidFill>
              <a:srgbClr val="000000">
                <a:alpha val="0"/>
              </a:srgbClr>
            </a:solidFill>
            <a:prstDash val="solid"/>
          </a:ln>
        </p:spPr>
        <p:txBody>
          <a:bodyPr/>
          <a:lstStyle/>
          <a:p>
            <a:endParaRPr lang="en-US"/>
          </a:p>
        </p:txBody>
      </p:sp>
      <p:sp>
        <p:nvSpPr>
          <p:cNvPr id="4" name="Shape 1"/>
          <p:cNvSpPr/>
          <p:nvPr/>
        </p:nvSpPr>
        <p:spPr>
          <a:xfrm>
            <a:off x="0" y="0"/>
            <a:ext cx="320040" cy="5143500"/>
          </a:xfrm>
          <a:prstGeom prst="rect">
            <a:avLst/>
          </a:prstGeom>
          <a:solidFill>
            <a:srgbClr val="B89A3E"/>
          </a:solidFill>
          <a:ln w="12700">
            <a:solidFill>
              <a:srgbClr val="B89A3E"/>
            </a:solidFill>
            <a:prstDash val="solid"/>
          </a:ln>
        </p:spPr>
        <p:txBody>
          <a:bodyPr/>
          <a:lstStyle/>
          <a:p>
            <a:endParaRPr lang="en-US"/>
          </a:p>
        </p:txBody>
      </p:sp>
      <p:sp>
        <p:nvSpPr>
          <p:cNvPr id="5" name="Text 2"/>
          <p:cNvSpPr/>
          <p:nvPr/>
        </p:nvSpPr>
        <p:spPr>
          <a:xfrm>
            <a:off x="548640" y="457200"/>
            <a:ext cx="8046720" cy="914400"/>
          </a:xfrm>
          <a:prstGeom prst="rect">
            <a:avLst/>
          </a:prstGeom>
          <a:noFill/>
          <a:ln/>
        </p:spPr>
        <p:txBody>
          <a:bodyPr wrap="square" rtlCol="0" anchor="ctr"/>
          <a:lstStyle/>
          <a:p>
            <a:pPr marL="0" indent="0">
              <a:buNone/>
            </a:pPr>
            <a:r>
              <a:rPr lang="en-US" sz="3000" b="1" dirty="0">
                <a:solidFill>
                  <a:srgbClr val="E8D5A3"/>
                </a:solidFill>
                <a:latin typeface="Georgia" pitchFamily="34" charset="0"/>
                <a:ea typeface="Georgia" pitchFamily="34" charset="-122"/>
                <a:cs typeface="Georgia" pitchFamily="34" charset="-120"/>
              </a:rPr>
              <a:t>This Is Not Decline Management.</a:t>
            </a:r>
            <a:endParaRPr lang="en-US" sz="3000" dirty="0"/>
          </a:p>
        </p:txBody>
      </p:sp>
      <p:sp>
        <p:nvSpPr>
          <p:cNvPr id="6" name="Text 3"/>
          <p:cNvSpPr/>
          <p:nvPr/>
        </p:nvSpPr>
        <p:spPr>
          <a:xfrm>
            <a:off x="548640" y="1417320"/>
            <a:ext cx="8046720" cy="822960"/>
          </a:xfrm>
          <a:prstGeom prst="rect">
            <a:avLst/>
          </a:prstGeom>
          <a:noFill/>
          <a:ln/>
        </p:spPr>
        <p:txBody>
          <a:bodyPr wrap="square" rtlCol="0" anchor="ctr"/>
          <a:lstStyle/>
          <a:p>
            <a:pPr marL="0" indent="0">
              <a:buNone/>
            </a:pPr>
            <a:r>
              <a:rPr lang="en-US" sz="2000" i="1" dirty="0">
                <a:solidFill>
                  <a:srgbClr val="FFFFFF"/>
                </a:solidFill>
                <a:latin typeface="Georgia" pitchFamily="34" charset="0"/>
                <a:ea typeface="Georgia" pitchFamily="34" charset="-122"/>
                <a:cs typeface="Georgia" pitchFamily="34" charset="-120"/>
              </a:rPr>
              <a:t>This plan is faithful attention to the conditions</a:t>
            </a:r>
            <a:endParaRPr lang="en-US" sz="2000" dirty="0"/>
          </a:p>
          <a:p>
            <a:pPr marL="0" indent="0">
              <a:buNone/>
            </a:pPr>
            <a:r>
              <a:rPr lang="en-US" sz="2000" i="1" dirty="0">
                <a:solidFill>
                  <a:srgbClr val="FFFFFF"/>
                </a:solidFill>
                <a:latin typeface="Georgia" pitchFamily="34" charset="0"/>
                <a:ea typeface="Georgia" pitchFamily="34" charset="-122"/>
                <a:cs typeface="Georgia" pitchFamily="34" charset="-120"/>
              </a:rPr>
              <a:t>through which ministry can flourish.</a:t>
            </a:r>
            <a:endParaRPr lang="en-US" sz="2000" dirty="0"/>
          </a:p>
        </p:txBody>
      </p:sp>
      <p:sp>
        <p:nvSpPr>
          <p:cNvPr id="7" name="Text 4"/>
          <p:cNvSpPr/>
          <p:nvPr/>
        </p:nvSpPr>
        <p:spPr>
          <a:xfrm>
            <a:off x="548640" y="2331720"/>
            <a:ext cx="8046720" cy="1920240"/>
          </a:xfrm>
          <a:prstGeom prst="rect">
            <a:avLst/>
          </a:prstGeom>
          <a:noFill/>
          <a:ln/>
        </p:spPr>
        <p:txBody>
          <a:bodyPr wrap="square" rtlCol="0" anchor="ctr"/>
          <a:lstStyle/>
          <a:p>
            <a:pPr marL="0" indent="0">
              <a:buNone/>
            </a:pPr>
            <a:r>
              <a:rPr lang="en-US" sz="1600" dirty="0">
                <a:solidFill>
                  <a:srgbClr val="DDDDDD"/>
                </a:solidFill>
                <a:latin typeface="Calibri" pitchFamily="34" charset="0"/>
                <a:ea typeface="Calibri" pitchFamily="34" charset="-122"/>
                <a:cs typeface="Calibri" pitchFamily="34" charset="-120"/>
              </a:rPr>
              <a:t>It does not ask EOORC to do more with less, or to launch more programs that stretch already stretched people thinner.</a:t>
            </a:r>
            <a:r>
              <a:rPr lang="en-US" sz="1400" dirty="0">
                <a:solidFill>
                  <a:srgbClr val="DDDDDD"/>
                </a:solidFill>
                <a:latin typeface="Calibri" pitchFamily="34" charset="0"/>
                <a:ea typeface="Calibri" pitchFamily="34" charset="-122"/>
                <a:cs typeface="Calibri" pitchFamily="34" charset="-120"/>
              </a:rPr>
              <a:t>
</a:t>
            </a:r>
            <a:r>
              <a:rPr lang="en-US" sz="1600" dirty="0">
                <a:solidFill>
                  <a:srgbClr val="E8D5A3"/>
                </a:solidFill>
                <a:latin typeface="Calibri" pitchFamily="34" charset="0"/>
                <a:ea typeface="Calibri" pitchFamily="34" charset="-122"/>
                <a:cs typeface="Calibri" pitchFamily="34" charset="-120"/>
              </a:rPr>
              <a:t>It asks us to do fewer things with greater clarity, to learn as we go, to support communities of faith and leaders more intentionally, and to trust that this work is itself a form of ministry.</a:t>
            </a:r>
            <a:endParaRPr lang="en-US" sz="1600" dirty="0"/>
          </a:p>
        </p:txBody>
      </p:sp>
      <p:sp>
        <p:nvSpPr>
          <p:cNvPr id="8" name="Text 5"/>
          <p:cNvSpPr/>
          <p:nvPr/>
        </p:nvSpPr>
        <p:spPr>
          <a:xfrm>
            <a:off x="548640" y="4434840"/>
            <a:ext cx="8046720" cy="365760"/>
          </a:xfrm>
          <a:prstGeom prst="rect">
            <a:avLst/>
          </a:prstGeom>
          <a:noFill/>
          <a:ln/>
        </p:spPr>
        <p:txBody>
          <a:bodyPr wrap="square" rtlCol="0" anchor="ctr"/>
          <a:lstStyle/>
          <a:p>
            <a:pPr marL="0" indent="0">
              <a:buNone/>
            </a:pPr>
            <a:r>
              <a:rPr lang="en-US" b="1" i="1" dirty="0">
                <a:solidFill>
                  <a:srgbClr val="7DAE8A"/>
                </a:solidFill>
                <a:latin typeface="Georgia" pitchFamily="34" charset="0"/>
                <a:ea typeface="Georgia" pitchFamily="34" charset="-122"/>
                <a:cs typeface="Georgia" pitchFamily="34" charset="-120"/>
              </a:rPr>
              <a:t>For such a time as this.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TotalTime>
  <Words>2328</Words>
  <Application>Microsoft Macintosh PowerPoint</Application>
  <PresentationFormat>On-screen Show (16:9)</PresentationFormat>
  <Paragraphs>267</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Our Sights 2026–2028</dc:title>
  <dc:subject>PptxGenJS Presentation</dc:subject>
  <dc:creator>EOORC</dc:creator>
  <cp:lastModifiedBy>Victoria Andrews</cp:lastModifiedBy>
  <cp:revision>7</cp:revision>
  <cp:lastPrinted>2026-05-22T17:36:04Z</cp:lastPrinted>
  <dcterms:created xsi:type="dcterms:W3CDTF">2026-05-20T20:28:57Z</dcterms:created>
  <dcterms:modified xsi:type="dcterms:W3CDTF">2026-05-27T13:48:19Z</dcterms:modified>
</cp:coreProperties>
</file>