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4" r:id="rId6"/>
  </p:sldMasterIdLst>
  <p:notesMasterIdLst>
    <p:notesMasterId r:id="rId33"/>
  </p:notesMasterIdLst>
  <p:handoutMasterIdLst>
    <p:handoutMasterId r:id="rId34"/>
  </p:handoutMasterIdLst>
  <p:sldIdLst>
    <p:sldId id="256" r:id="rId7"/>
    <p:sldId id="282" r:id="rId8"/>
    <p:sldId id="280" r:id="rId9"/>
    <p:sldId id="263" r:id="rId10"/>
    <p:sldId id="285" r:id="rId11"/>
    <p:sldId id="260" r:id="rId12"/>
    <p:sldId id="286" r:id="rId13"/>
    <p:sldId id="259" r:id="rId14"/>
    <p:sldId id="269" r:id="rId15"/>
    <p:sldId id="266" r:id="rId16"/>
    <p:sldId id="287" r:id="rId17"/>
    <p:sldId id="271" r:id="rId18"/>
    <p:sldId id="268" r:id="rId19"/>
    <p:sldId id="288" r:id="rId20"/>
    <p:sldId id="289" r:id="rId21"/>
    <p:sldId id="1624" r:id="rId22"/>
    <p:sldId id="290" r:id="rId23"/>
    <p:sldId id="291" r:id="rId24"/>
    <p:sldId id="1616" r:id="rId25"/>
    <p:sldId id="1619" r:id="rId26"/>
    <p:sldId id="292" r:id="rId27"/>
    <p:sldId id="293" r:id="rId28"/>
    <p:sldId id="1618" r:id="rId29"/>
    <p:sldId id="1623" r:id="rId30"/>
    <p:sldId id="1621" r:id="rId31"/>
    <p:sldId id="16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0C14C3-C6D9-44A9-9E04-B41D7A80088A}">
          <p14:sldIdLst>
            <p14:sldId id="256"/>
            <p14:sldId id="282"/>
            <p14:sldId id="280"/>
            <p14:sldId id="263"/>
            <p14:sldId id="285"/>
            <p14:sldId id="260"/>
            <p14:sldId id="286"/>
            <p14:sldId id="259"/>
            <p14:sldId id="269"/>
            <p14:sldId id="266"/>
            <p14:sldId id="287"/>
            <p14:sldId id="271"/>
            <p14:sldId id="268"/>
            <p14:sldId id="288"/>
            <p14:sldId id="289"/>
            <p14:sldId id="1624"/>
            <p14:sldId id="290"/>
            <p14:sldId id="291"/>
            <p14:sldId id="1616"/>
            <p14:sldId id="1619"/>
            <p14:sldId id="292"/>
            <p14:sldId id="293"/>
            <p14:sldId id="1618"/>
            <p14:sldId id="1623"/>
            <p14:sldId id="1621"/>
            <p14:sldId id="1617"/>
          </p14:sldIdLst>
        </p14:section>
        <p14:section name="Extra Slides as Needed" id="{FC145203-66F8-43F1-A620-C19CFB85D2D8}">
          <p14:sldIdLst/>
        </p14:section>
      </p14:sectionLst>
    </p:ext>
    <p:ext uri="{EFAFB233-063F-42B5-8137-9DF3F51BA10A}">
      <p15:sldGuideLst xmlns:p15="http://schemas.microsoft.com/office/powerpoint/2012/main">
        <p15:guide id="1" orient="horz" pos="1298" userDrawn="1">
          <p15:clr>
            <a:srgbClr val="A4A3A4"/>
          </p15:clr>
        </p15:guide>
        <p15:guide id="2" pos="3840" userDrawn="1">
          <p15:clr>
            <a:srgbClr val="A4A3A4"/>
          </p15:clr>
        </p15:guide>
        <p15:guide id="3" orient="horz" pos="2251" userDrawn="1">
          <p15:clr>
            <a:srgbClr val="A4A3A4"/>
          </p15:clr>
        </p15:guide>
        <p15:guide id="4" orient="horz" pos="1117" userDrawn="1">
          <p15:clr>
            <a:srgbClr val="A4A3A4"/>
          </p15:clr>
        </p15:guide>
        <p15:guide id="5" orient="horz" pos="2409" userDrawn="1">
          <p15:clr>
            <a:srgbClr val="A4A3A4"/>
          </p15:clr>
        </p15:guide>
        <p15:guide id="6" orient="horz" pos="1842" userDrawn="1">
          <p15:clr>
            <a:srgbClr val="A4A3A4"/>
          </p15:clr>
        </p15:guide>
        <p15:guide id="7" orient="horz" pos="2999" userDrawn="1">
          <p15:clr>
            <a:srgbClr val="A4A3A4"/>
          </p15:clr>
        </p15:guide>
        <p15:guide id="8" pos="982" userDrawn="1">
          <p15:clr>
            <a:srgbClr val="A4A3A4"/>
          </p15:clr>
        </p15:guide>
        <p15:guide id="9" pos="3296" userDrawn="1">
          <p15:clr>
            <a:srgbClr val="A4A3A4"/>
          </p15:clr>
        </p15:guide>
        <p15:guide id="10" pos="57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da Parkes" initials="RP" lastIdx="5" clrIdx="0">
    <p:extLst>
      <p:ext uri="{19B8F6BF-5375-455C-9EA6-DF929625EA0E}">
        <p15:presenceInfo xmlns:p15="http://schemas.microsoft.com/office/powerpoint/2012/main" userId="S::RParkes@united-church.ca::29b49092-1161-4a52-9fa5-3f59b4040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5"/>
    <a:srgbClr val="D23424"/>
    <a:srgbClr val="90651E"/>
    <a:srgbClr val="E0E0E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FF1DA-4160-5BD3-3EA6-7D3E5AE55AE0}" v="402" dt="2026-05-27T11:12:09.458"/>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1" autoAdjust="0"/>
    <p:restoredTop sz="67353" autoAdjust="0"/>
  </p:normalViewPr>
  <p:slideViewPr>
    <p:cSldViewPr snapToGrid="0">
      <p:cViewPr varScale="1">
        <p:scale>
          <a:sx n="42" d="100"/>
          <a:sy n="42" d="100"/>
        </p:scale>
        <p:origin x="1180" y="20"/>
      </p:cViewPr>
      <p:guideLst>
        <p:guide orient="horz" pos="1298"/>
        <p:guide pos="3840"/>
        <p:guide orient="horz" pos="2251"/>
        <p:guide orient="horz" pos="1117"/>
        <p:guide orient="horz" pos="2409"/>
        <p:guide orient="horz" pos="1842"/>
        <p:guide orient="horz" pos="2999"/>
        <p:guide pos="982"/>
        <p:guide pos="3296"/>
        <p:guide pos="57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D9164-BD80-CC4D-B85D-D38FFDB743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33B77D-B40D-1F48-9E0D-B41F96D15D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37F5B4-71E6-AF45-87E1-AC0EE147252D}" type="datetimeFigureOut">
              <a:rPr lang="en-US" smtClean="0"/>
              <a:t>5/27/2026</a:t>
            </a:fld>
            <a:endParaRPr lang="en-US"/>
          </a:p>
        </p:txBody>
      </p:sp>
      <p:sp>
        <p:nvSpPr>
          <p:cNvPr id="4" name="Footer Placeholder 3">
            <a:extLst>
              <a:ext uri="{FF2B5EF4-FFF2-40B4-BE49-F238E27FC236}">
                <a16:creationId xmlns:a16="http://schemas.microsoft.com/office/drawing/2014/main" id="{88F99A23-03AB-9747-9CBE-20ED39C1F5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D20160-9694-9E4B-9726-BE6CD29020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88371-FCF5-6842-9807-F6A2EB00EB54}" type="slidenum">
              <a:rPr lang="en-US" smtClean="0"/>
              <a:t>‹#›</a:t>
            </a:fld>
            <a:endParaRPr lang="en-US"/>
          </a:p>
        </p:txBody>
      </p:sp>
    </p:spTree>
    <p:extLst>
      <p:ext uri="{BB962C8B-B14F-4D97-AF65-F5344CB8AC3E}">
        <p14:creationId xmlns:p14="http://schemas.microsoft.com/office/powerpoint/2010/main" val="2485343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90CCC-AD3F-3A44-9F61-D9015EE36135}"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F612F-D42F-7B46-87B9-9417352ECCD9}" type="slidenum">
              <a:rPr lang="en-US" smtClean="0"/>
              <a:t>‹#›</a:t>
            </a:fld>
            <a:endParaRPr lang="en-US"/>
          </a:p>
        </p:txBody>
      </p:sp>
    </p:spTree>
    <p:extLst>
      <p:ext uri="{BB962C8B-B14F-4D97-AF65-F5344CB8AC3E}">
        <p14:creationId xmlns:p14="http://schemas.microsoft.com/office/powerpoint/2010/main" val="218619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a:t>
            </a:fld>
            <a:endParaRPr lang="en-US"/>
          </a:p>
        </p:txBody>
      </p:sp>
    </p:spTree>
    <p:extLst>
      <p:ext uri="{BB962C8B-B14F-4D97-AF65-F5344CB8AC3E}">
        <p14:creationId xmlns:p14="http://schemas.microsoft.com/office/powerpoint/2010/main" val="256557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open ended questions people shared their feelings.  Even with support for the words of the vision many of the challenges we know were present in people’s responses—grief, exhaustion, fear</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10</a:t>
            </a:fld>
            <a:endParaRPr lang="en-US"/>
          </a:p>
        </p:txBody>
      </p:sp>
    </p:spTree>
    <p:extLst>
      <p:ext uri="{BB962C8B-B14F-4D97-AF65-F5344CB8AC3E}">
        <p14:creationId xmlns:p14="http://schemas.microsoft.com/office/powerpoint/2010/main" val="103108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supported the vision but at the same time raised significant concerns with whether or not we could implement this.  Their support was “conditional.”   They will have to SEE how we are actually moving forward the vision in real steps to address their lack of confidence.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11</a:t>
            </a:fld>
            <a:endParaRPr lang="en-US"/>
          </a:p>
        </p:txBody>
      </p:sp>
    </p:spTree>
    <p:extLst>
      <p:ext uri="{BB962C8B-B14F-4D97-AF65-F5344CB8AC3E}">
        <p14:creationId xmlns:p14="http://schemas.microsoft.com/office/powerpoint/2010/main" val="258097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people said no to the vision—small percentage—these were their reasons…</a:t>
            </a:r>
          </a:p>
          <a:p>
            <a:endParaRPr lang="en-US" dirty="0"/>
          </a:p>
          <a:p>
            <a:endParaRPr lang="en-US" dirty="0"/>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12</a:t>
            </a:fld>
            <a:endParaRPr lang="en-US"/>
          </a:p>
        </p:txBody>
      </p:sp>
    </p:spTree>
    <p:extLst>
      <p:ext uri="{BB962C8B-B14F-4D97-AF65-F5344CB8AC3E}">
        <p14:creationId xmlns:p14="http://schemas.microsoft.com/office/powerpoint/2010/main" val="281864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interpretations of Toward 2035 related to: </a:t>
            </a:r>
          </a:p>
          <a:p>
            <a:endParaRPr lang="en-US" dirty="0"/>
          </a:p>
          <a:p>
            <a:r>
              <a:rPr lang="en-US" dirty="0" err="1"/>
              <a:t>Connexionalism</a:t>
            </a:r>
            <a:r>
              <a:rPr lang="en-US" dirty="0"/>
              <a:t>—this understanding that to make a change we need to work together at all levels of the church all across the country. </a:t>
            </a:r>
          </a:p>
          <a:p>
            <a:endParaRPr lang="en-US" dirty="0"/>
          </a:p>
          <a:p>
            <a:r>
              <a:rPr lang="en-US" dirty="0"/>
              <a:t>And Diversity and Discipleship—both areas we need to strengthen to be a stronger church that reaches more deeply our neighbourhoods. </a:t>
            </a:r>
          </a:p>
          <a:p>
            <a:endParaRPr lang="en-US" dirty="0"/>
          </a:p>
          <a:p>
            <a:r>
              <a:rPr lang="en-US" dirty="0"/>
              <a:t>Different in different neighbourhoods all across the country.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13</a:t>
            </a:fld>
            <a:endParaRPr lang="en-US"/>
          </a:p>
        </p:txBody>
      </p:sp>
    </p:spTree>
    <p:extLst>
      <p:ext uri="{BB962C8B-B14F-4D97-AF65-F5344CB8AC3E}">
        <p14:creationId xmlns:p14="http://schemas.microsoft.com/office/powerpoint/2010/main" val="167127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Overall—familiarity with Toward 2035 at about 53% but in Bermuda Nova Scotia that was higher—more like 67% </a:t>
            </a:r>
          </a:p>
          <a:p>
            <a:endParaRPr lang="en-US" dirty="0"/>
          </a:p>
          <a:p>
            <a:r>
              <a:rPr lang="en-US" dirty="0"/>
              <a:t>You can see here that in terms of familiarity with T2035, it is largely at the leadership level.  So our work moving forward is to close the awareness gap at the congregational level—build more understanding of Toward 2035 and how we can work together at the level of communities of Faith.  </a:t>
            </a:r>
          </a:p>
          <a:p>
            <a:r>
              <a:rPr lang="en-US" dirty="0"/>
              <a:t>Its good to have leaders aware—now we need to take a next step in engagement with congregations.  </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14</a:t>
            </a:fld>
            <a:endParaRPr lang="en-US"/>
          </a:p>
        </p:txBody>
      </p:sp>
    </p:spTree>
    <p:extLst>
      <p:ext uri="{BB962C8B-B14F-4D97-AF65-F5344CB8AC3E}">
        <p14:creationId xmlns:p14="http://schemas.microsoft.com/office/powerpoint/2010/main" val="150441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highest areas of need identified is “s</a:t>
            </a:r>
            <a:r>
              <a:rPr lang="en-US" dirty="0">
                <a:solidFill>
                  <a:srgbClr val="90651E"/>
                </a:solidFill>
              </a:rPr>
              <a:t>upport in reaching out beyond our church community into our neighbourhoods.”  </a:t>
            </a:r>
          </a:p>
          <a:p>
            <a:r>
              <a:rPr lang="en-US" dirty="0">
                <a:solidFill>
                  <a:srgbClr val="90651E"/>
                </a:solidFill>
              </a:rPr>
              <a:t>We will be focusing on these high priority areas identified to provide real support and accompaniment to Communities of Faith.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15</a:t>
            </a:fld>
            <a:endParaRPr lang="en-US"/>
          </a:p>
        </p:txBody>
      </p:sp>
    </p:spTree>
    <p:extLst>
      <p:ext uri="{BB962C8B-B14F-4D97-AF65-F5344CB8AC3E}">
        <p14:creationId xmlns:p14="http://schemas.microsoft.com/office/powerpoint/2010/main" val="24383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together over the next years is to build awareness at the local level and take credible steps to </a:t>
            </a:r>
            <a:r>
              <a:rPr lang="en-US" b="1" u="sng" dirty="0"/>
              <a:t>implemen</a:t>
            </a:r>
            <a:r>
              <a:rPr lang="en-US" b="1" dirty="0"/>
              <a:t>t</a:t>
            </a:r>
            <a:r>
              <a:rPr lang="en-US" dirty="0"/>
              <a:t> the vision—to address people’s concerns with whether and how we make that vision real in change.  Mindful of the lived experience and emotions of grief, fear and exhaustion.  We will need to help address a sense of lack of capacity with practical supports.   Visible follow through.</a:t>
            </a:r>
          </a:p>
          <a:p>
            <a:endParaRPr lang="en-US" dirty="0"/>
          </a:p>
          <a:p>
            <a:pPr marL="0" indent="0">
              <a:buNone/>
            </a:pPr>
            <a:r>
              <a:rPr lang="en-US" sz="1200" dirty="0">
                <a:solidFill>
                  <a:srgbClr val="C00000"/>
                </a:solidFill>
              </a:rPr>
              <a:t>Toward 2035 </a:t>
            </a:r>
            <a:r>
              <a:rPr lang="en-US" sz="1200" dirty="0"/>
              <a:t>is not a document. It is a relationship.</a:t>
            </a:r>
          </a:p>
          <a:p>
            <a:pPr marL="0" indent="0">
              <a:buNone/>
            </a:pPr>
            <a:endParaRPr lang="en-US" sz="1200" dirty="0"/>
          </a:p>
          <a:p>
            <a:pPr marL="0" indent="0">
              <a:buNone/>
            </a:pPr>
            <a:r>
              <a:rPr lang="en-US" sz="1200" dirty="0"/>
              <a:t>What </a:t>
            </a:r>
            <a:r>
              <a:rPr lang="en-US" sz="1200" u="sng" dirty="0"/>
              <a:t>we</a:t>
            </a:r>
            <a:r>
              <a:rPr lang="en-US" sz="1200" dirty="0"/>
              <a:t> do next will determine whether this becomes another hopeful idea or a lived, shared transformation across the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question is no longer “Do we agree?” It is </a:t>
            </a:r>
            <a:r>
              <a:rPr lang="en-US" sz="1200" b="1" dirty="0">
                <a:solidFill>
                  <a:srgbClr val="C00000"/>
                </a:solidFill>
              </a:rPr>
              <a:t>“Will we truly take this journey together?”</a:t>
            </a:r>
          </a:p>
          <a:p>
            <a:pPr marL="0" indent="0">
              <a:buNone/>
            </a:pPr>
            <a:endParaRPr lang="en-US" sz="1200" dirty="0"/>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17</a:t>
            </a:fld>
            <a:endParaRPr lang="en-US"/>
          </a:p>
        </p:txBody>
      </p:sp>
    </p:spTree>
    <p:extLst>
      <p:ext uri="{BB962C8B-B14F-4D97-AF65-F5344CB8AC3E}">
        <p14:creationId xmlns:p14="http://schemas.microsoft.com/office/powerpoint/2010/main" val="292223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link to the T2035 on the website including session 1 of congregational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your eyes pealed for regional conversations and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September look for a national </a:t>
            </a:r>
            <a:r>
              <a:rPr lang="en-US" dirty="0">
                <a:solidFill>
                  <a:srgbClr val="C00000"/>
                </a:solidFill>
              </a:rPr>
              <a:t>webinar </a:t>
            </a:r>
            <a:r>
              <a:rPr lang="en-US" dirty="0"/>
              <a:t>that will offer some more information on next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January we expect to release session 2 of the congregational resource</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18</a:t>
            </a:fld>
            <a:endParaRPr lang="en-US"/>
          </a:p>
        </p:txBody>
      </p:sp>
    </p:spTree>
    <p:extLst>
      <p:ext uri="{BB962C8B-B14F-4D97-AF65-F5344CB8AC3E}">
        <p14:creationId xmlns:p14="http://schemas.microsoft.com/office/powerpoint/2010/main" val="1529271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contributing items to be prayed for in our weekly national prayer session or participating yourself.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19</a:t>
            </a:fld>
            <a:endParaRPr lang="en-US"/>
          </a:p>
        </p:txBody>
      </p:sp>
    </p:spTree>
    <p:extLst>
      <p:ext uri="{BB962C8B-B14F-4D97-AF65-F5344CB8AC3E}">
        <p14:creationId xmlns:p14="http://schemas.microsoft.com/office/powerpoint/2010/main" val="260209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quick other notes.  </a:t>
            </a:r>
          </a:p>
          <a:p>
            <a:r>
              <a:rPr lang="en-US" dirty="0"/>
              <a:t>The Structure Review report—looking at the impact of the changes of 2018--will be out in September, so look for that. </a:t>
            </a:r>
          </a:p>
          <a:p>
            <a:r>
              <a:rPr lang="en-US" dirty="0"/>
              <a:t>Thanks to folks for contributing to surveys and focus groups.</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21</a:t>
            </a:fld>
            <a:endParaRPr lang="en-US"/>
          </a:p>
        </p:txBody>
      </p:sp>
    </p:spTree>
    <p:extLst>
      <p:ext uri="{BB962C8B-B14F-4D97-AF65-F5344CB8AC3E}">
        <p14:creationId xmlns:p14="http://schemas.microsoft.com/office/powerpoint/2010/main" val="113292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1" dirty="0"/>
              <a:t>Your own intro if it wasn’t done…..</a:t>
            </a:r>
          </a:p>
          <a:p>
            <a:r>
              <a:rPr lang="en-US" dirty="0"/>
              <a:t>Delighted to be with you.  We are one body across this beloved church.  </a:t>
            </a:r>
          </a:p>
          <a:p>
            <a:r>
              <a:rPr lang="en-US" dirty="0"/>
              <a:t>The instructions to the early church were to “not neglect to meet together” –as you are doing.  </a:t>
            </a:r>
          </a:p>
          <a:p>
            <a:r>
              <a:rPr lang="en-US" dirty="0"/>
              <a:t>And in their spirit, I bring encouragement.  Across this church whether communities of faith, regions or the general council.  Let us “provoke one another to love and good deeds.”  </a:t>
            </a:r>
          </a:p>
          <a:p>
            <a:endParaRPr lang="en-US" dirty="0"/>
          </a:p>
          <a:p>
            <a:r>
              <a:rPr lang="en-US" dirty="0"/>
              <a:t>Today I will touch on: </a:t>
            </a:r>
          </a:p>
          <a:p>
            <a:endParaRPr lang="en-US" dirty="0"/>
          </a:p>
          <a:p>
            <a:r>
              <a:rPr lang="en-US" dirty="0"/>
              <a:t>2025 Strategic Plan </a:t>
            </a:r>
          </a:p>
          <a:p>
            <a:r>
              <a:rPr lang="en-US" dirty="0"/>
              <a:t>Toward 2035</a:t>
            </a:r>
          </a:p>
          <a:p>
            <a:r>
              <a:rPr lang="en-US" dirty="0"/>
              <a:t>General Secretary Search</a:t>
            </a:r>
          </a:p>
          <a:p>
            <a:r>
              <a:rPr lang="en-US" dirty="0"/>
              <a:t>Structure Review</a:t>
            </a:r>
          </a:p>
          <a:p>
            <a:endParaRPr lang="en-US" dirty="0"/>
          </a:p>
          <a:p>
            <a:r>
              <a:rPr lang="en-US" dirty="0"/>
              <a:t>But I am also around to answer questions.  And if I don’t know, I can be sure to arrange to get back to you.  </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2</a:t>
            </a:fld>
            <a:endParaRPr lang="en-US"/>
          </a:p>
        </p:txBody>
      </p:sp>
    </p:spTree>
    <p:extLst>
      <p:ext uri="{BB962C8B-B14F-4D97-AF65-F5344CB8AC3E}">
        <p14:creationId xmlns:p14="http://schemas.microsoft.com/office/powerpoint/2010/main" val="394788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given Michael Blair’s intention to retire, a new General Secretary Selection is in process. </a:t>
            </a:r>
          </a:p>
          <a:p>
            <a:r>
              <a:rPr lang="en-US" sz="1200" dirty="0"/>
              <a:t>An 8 person Selection Committee has been named including the Moderator, some representatives from the General Council Executive and some members at large.  They began working in mid May.  </a:t>
            </a:r>
          </a:p>
          <a:p>
            <a:r>
              <a:rPr lang="en-US" sz="1200" dirty="0"/>
              <a:t>General Council Executive approved a Job Description</a:t>
            </a:r>
          </a:p>
          <a:p>
            <a:endParaRPr lang="en-US" sz="1200" dirty="0"/>
          </a:p>
          <a:p>
            <a:r>
              <a:rPr lang="en-US" sz="1200" dirty="0"/>
              <a:t>We will be Posting the Position and also Working with a Firm to support the search. </a:t>
            </a:r>
          </a:p>
          <a:p>
            <a:r>
              <a:rPr lang="en-US" sz="1200" dirty="0"/>
              <a:t> </a:t>
            </a:r>
          </a:p>
          <a:p>
            <a:r>
              <a:rPr lang="en-US" sz="1200" dirty="0"/>
              <a:t>There will be Some Flexibility in Timing to ensure a good transition.    </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22</a:t>
            </a:fld>
            <a:endParaRPr lang="en-US"/>
          </a:p>
        </p:txBody>
      </p:sp>
    </p:spTree>
    <p:extLst>
      <p:ext uri="{BB962C8B-B14F-4D97-AF65-F5344CB8AC3E}">
        <p14:creationId xmlns:p14="http://schemas.microsoft.com/office/powerpoint/2010/main" val="356593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leadership in your communities</a:t>
            </a:r>
          </a:p>
          <a:p>
            <a:r>
              <a:rPr lang="en-US" dirty="0"/>
              <a:t>For your leadership in the region</a:t>
            </a:r>
          </a:p>
          <a:p>
            <a:r>
              <a:rPr lang="en-US" dirty="0"/>
              <a:t>For your support of Mission and Service</a:t>
            </a:r>
          </a:p>
          <a:p>
            <a:r>
              <a:rPr lang="en-US" dirty="0"/>
              <a:t>And for your continued hope.  </a:t>
            </a:r>
          </a:p>
          <a:p>
            <a:endParaRPr lang="en-US" dirty="0"/>
          </a:p>
          <a:p>
            <a:r>
              <a:rPr lang="en-US" dirty="0"/>
              <a:t>Thank you.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26</a:t>
            </a:fld>
            <a:endParaRPr lang="en-US"/>
          </a:p>
        </p:txBody>
      </p:sp>
    </p:spTree>
    <p:extLst>
      <p:ext uri="{BB962C8B-B14F-4D97-AF65-F5344CB8AC3E}">
        <p14:creationId xmlns:p14="http://schemas.microsoft.com/office/powerpoint/2010/main" val="370466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with the General Councils 2025 Strategic Plan Report</a:t>
            </a:r>
          </a:p>
          <a:p>
            <a:r>
              <a:rPr lang="en-US" dirty="0"/>
              <a:t>We have been working over the last three years (2023-2025) under six objectives.  This year was the </a:t>
            </a:r>
          </a:p>
          <a:p>
            <a:r>
              <a:rPr lang="en-US" dirty="0"/>
              <a:t>plan’s final year. </a:t>
            </a:r>
          </a:p>
          <a:p>
            <a:endParaRPr lang="en-US" dirty="0"/>
          </a:p>
          <a:p>
            <a:r>
              <a:rPr lang="en-US" dirty="0"/>
              <a:t>Many of the gains we made over these last years are helping us frame and develop Toward 2035.  </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3</a:t>
            </a:fld>
            <a:endParaRPr lang="en-US"/>
          </a:p>
        </p:txBody>
      </p:sp>
    </p:spTree>
    <p:extLst>
      <p:ext uri="{BB962C8B-B14F-4D97-AF65-F5344CB8AC3E}">
        <p14:creationId xmlns:p14="http://schemas.microsoft.com/office/powerpoint/2010/main" val="73578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full 2025 report through the following QR code.</a:t>
            </a:r>
          </a:p>
          <a:p>
            <a:r>
              <a:rPr lang="en-US" dirty="0"/>
              <a:t>• More information about our Strategic Plan, including the full text of each objective and detailed</a:t>
            </a:r>
          </a:p>
          <a:p>
            <a:r>
              <a:rPr lang="en-US" dirty="0"/>
              <a:t>progress updates, are on the Our Call and Vision section of united-church.ca. This report is also</a:t>
            </a:r>
          </a:p>
          <a:p>
            <a:r>
              <a:rPr lang="en-US" dirty="0"/>
              <a:t>available in French on egliseunie.ca</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4</a:t>
            </a:fld>
            <a:endParaRPr lang="en-US"/>
          </a:p>
        </p:txBody>
      </p:sp>
    </p:spTree>
    <p:extLst>
      <p:ext uri="{BB962C8B-B14F-4D97-AF65-F5344CB8AC3E}">
        <p14:creationId xmlns:p14="http://schemas.microsoft.com/office/powerpoint/2010/main" val="209239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2025…and now lets look forward to T2035.  That is our discipleship inspired, data-informed,, hope-filled, whole church, vision and strategy for a bolder future.  This builds on the GCO strategic plan but seeks to be broader and deeper, truly connected, involving all levels of the church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5</a:t>
            </a:fld>
            <a:endParaRPr lang="en-US"/>
          </a:p>
        </p:txBody>
      </p:sp>
    </p:spTree>
    <p:extLst>
      <p:ext uri="{BB962C8B-B14F-4D97-AF65-F5344CB8AC3E}">
        <p14:creationId xmlns:p14="http://schemas.microsoft.com/office/powerpoint/2010/main" val="24177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recently conducted a survey on T2035 to help us shape the kind of support communities of faith will need to engage with this vision and participate in this strategy.  </a:t>
            </a:r>
            <a:endParaRPr lang="en-CA" dirty="0"/>
          </a:p>
          <a:p>
            <a:r>
              <a:rPr lang="en-US" dirty="0"/>
              <a:t>What’s useful here is that we can cross tab the results—by role, by regional council –get quite specific as to the particular needs of identities, communities, and regions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6</a:t>
            </a:fld>
            <a:endParaRPr lang="en-US"/>
          </a:p>
        </p:txBody>
      </p:sp>
    </p:spTree>
    <p:extLst>
      <p:ext uri="{BB962C8B-B14F-4D97-AF65-F5344CB8AC3E}">
        <p14:creationId xmlns:p14="http://schemas.microsoft.com/office/powerpoint/2010/main" val="82984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10 year Toward 2025 strategic direction approved by the General Council Executive.  The words in red come from our Song of Faith. </a:t>
            </a:r>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7</a:t>
            </a:fld>
            <a:endParaRPr lang="en-US"/>
          </a:p>
        </p:txBody>
      </p:sp>
    </p:spTree>
    <p:extLst>
      <p:ext uri="{BB962C8B-B14F-4D97-AF65-F5344CB8AC3E}">
        <p14:creationId xmlns:p14="http://schemas.microsoft.com/office/powerpoint/2010/main" val="175182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survey said is that across the country, people overwhelmingly support this as a vision—as a strategic direction.  </a:t>
            </a:r>
          </a:p>
          <a:p>
            <a:r>
              <a:rPr lang="en-US" dirty="0"/>
              <a:t>Really great level of support at 91%</a:t>
            </a:r>
          </a:p>
          <a:p>
            <a:r>
              <a:rPr lang="en-US" dirty="0"/>
              <a:t>Interestingly, your support in Bermuda Nova Scotia was the highest in the country.  98% of those who filled out the survey said they supported this the strategic direction as a 10 year direction for the United Church.  </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8</a:t>
            </a:fld>
            <a:endParaRPr lang="en-US"/>
          </a:p>
        </p:txBody>
      </p:sp>
    </p:spTree>
    <p:extLst>
      <p:ext uri="{BB962C8B-B14F-4D97-AF65-F5344CB8AC3E}">
        <p14:creationId xmlns:p14="http://schemas.microsoft.com/office/powerpoint/2010/main" val="147048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People </a:t>
            </a:r>
            <a:r>
              <a:rPr lang="en-US" sz="1400" dirty="0">
                <a:solidFill>
                  <a:srgbClr val="C00000"/>
                </a:solidFill>
              </a:rPr>
              <a:t>support Toward 2035 </a:t>
            </a:r>
            <a:r>
              <a:rPr lang="en-US" sz="1400" dirty="0"/>
              <a:t>because it connects to:</a:t>
            </a:r>
          </a:p>
          <a:p>
            <a:r>
              <a:rPr lang="en-US" dirty="0"/>
              <a:t>Faith and following Jesus</a:t>
            </a:r>
          </a:p>
          <a:p>
            <a:r>
              <a:rPr lang="en-US" dirty="0"/>
              <a:t>Speaks of Inclusion and welcoming all--“All means All”</a:t>
            </a:r>
          </a:p>
          <a:p>
            <a:r>
              <a:rPr lang="en-US" dirty="0"/>
              <a:t>Offers Hope in the face of decline</a:t>
            </a:r>
          </a:p>
          <a:p>
            <a:r>
              <a:rPr lang="en-US" dirty="0"/>
              <a:t>Holds a Recognition that change is unavoidable</a:t>
            </a:r>
          </a:p>
          <a:p>
            <a:r>
              <a:rPr lang="en-US" dirty="0"/>
              <a:t>Appears aspirational, but not naïve</a:t>
            </a:r>
          </a:p>
          <a:p>
            <a:endParaRPr lang="en-CA" dirty="0"/>
          </a:p>
        </p:txBody>
      </p:sp>
      <p:sp>
        <p:nvSpPr>
          <p:cNvPr id="4" name="Slide Number Placeholder 3"/>
          <p:cNvSpPr>
            <a:spLocks noGrp="1"/>
          </p:cNvSpPr>
          <p:nvPr>
            <p:ph type="sldNum" sz="quarter" idx="5"/>
          </p:nvPr>
        </p:nvSpPr>
        <p:spPr/>
        <p:txBody>
          <a:bodyPr/>
          <a:lstStyle/>
          <a:p>
            <a:fld id="{D05F612F-D42F-7B46-87B9-9417352ECCD9}" type="slidenum">
              <a:rPr lang="en-US" smtClean="0"/>
              <a:t>9</a:t>
            </a:fld>
            <a:endParaRPr lang="en-US"/>
          </a:p>
        </p:txBody>
      </p:sp>
    </p:spTree>
    <p:extLst>
      <p:ext uri="{BB962C8B-B14F-4D97-AF65-F5344CB8AC3E}">
        <p14:creationId xmlns:p14="http://schemas.microsoft.com/office/powerpoint/2010/main" val="2162567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57788" y="2714132"/>
            <a:ext cx="5510212" cy="1524498"/>
          </a:xfrm>
          <a:prstGeom prst="rect">
            <a:avLst/>
          </a:prstGeom>
        </p:spPr>
        <p:txBody>
          <a:bodyPr anchor="b">
            <a:normAutofit/>
          </a:bodyPr>
          <a:lstStyle>
            <a:lvl1pPr algn="r">
              <a:defRPr sz="5400" b="1" i="0">
                <a:solidFill>
                  <a:srgbClr val="90651E"/>
                </a:solidFill>
                <a:latin typeface="Tw Cen MT" panose="020B0602020104020603" pitchFamily="34" charset="77"/>
                <a:cs typeface="Mangal" panose="02040503050203030202"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99497" y="4330705"/>
            <a:ext cx="4168502" cy="412750"/>
          </a:xfrm>
          <a:prstGeom prst="rect">
            <a:avLst/>
          </a:prstGeom>
        </p:spPr>
        <p:txBody>
          <a:bodyPr/>
          <a:lstStyle>
            <a:lvl1pPr marL="0" indent="0" algn="r">
              <a:buNone/>
              <a:defRPr sz="2400" b="0" i="0">
                <a:solidFill>
                  <a:srgbClr val="002B55"/>
                </a:solidFill>
                <a:latin typeface="Tw Cen MT" panose="020B0602020104020603" pitchFamily="34" charset="77"/>
                <a:cs typeface="Almarai Light"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Rectangle 14">
            <a:extLst>
              <a:ext uri="{FF2B5EF4-FFF2-40B4-BE49-F238E27FC236}">
                <a16:creationId xmlns:a16="http://schemas.microsoft.com/office/drawing/2014/main" id="{0B37978E-66DF-8E45-B39B-20CCB0912A09}"/>
              </a:ext>
            </a:extLst>
          </p:cNvPr>
          <p:cNvSpPr/>
          <p:nvPr userDrawn="1"/>
        </p:nvSpPr>
        <p:spPr>
          <a:xfrm>
            <a:off x="98854" y="148281"/>
            <a:ext cx="1631092" cy="1606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05A5DD6-CBC2-6A43-B363-722EC5005FDD}"/>
              </a:ext>
            </a:extLst>
          </p:cNvPr>
          <p:cNvPicPr>
            <a:picLocks noChangeAspect="1"/>
          </p:cNvPicPr>
          <p:nvPr userDrawn="1"/>
        </p:nvPicPr>
        <p:blipFill>
          <a:blip r:embed="rId2"/>
          <a:stretch>
            <a:fillRect/>
          </a:stretch>
        </p:blipFill>
        <p:spPr>
          <a:xfrm>
            <a:off x="9160012" y="1078256"/>
            <a:ext cx="1507987" cy="1524497"/>
          </a:xfrm>
          <a:prstGeom prst="rect">
            <a:avLst/>
          </a:prstGeom>
        </p:spPr>
      </p:pic>
      <p:sp>
        <p:nvSpPr>
          <p:cNvPr id="8" name="Rectangle 7">
            <a:extLst>
              <a:ext uri="{FF2B5EF4-FFF2-40B4-BE49-F238E27FC236}">
                <a16:creationId xmlns:a16="http://schemas.microsoft.com/office/drawing/2014/main" id="{8036F087-8917-A144-92A2-3FCF5C52C091}"/>
              </a:ext>
            </a:extLst>
          </p:cNvPr>
          <p:cNvSpPr/>
          <p:nvPr userDrawn="1"/>
        </p:nvSpPr>
        <p:spPr>
          <a:xfrm>
            <a:off x="-51206" y="5801981"/>
            <a:ext cx="12289080" cy="111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65A5F9-0737-8947-9B66-CF70FEC4B343}"/>
              </a:ext>
            </a:extLst>
          </p:cNvPr>
          <p:cNvPicPr>
            <a:picLocks noChangeAspect="1"/>
          </p:cNvPicPr>
          <p:nvPr userDrawn="1"/>
        </p:nvPicPr>
        <p:blipFill>
          <a:blip r:embed="rId3">
            <a:alphaModFix amt="70000"/>
          </a:blip>
          <a:stretch>
            <a:fillRect/>
          </a:stretch>
        </p:blipFill>
        <p:spPr>
          <a:xfrm>
            <a:off x="-782835" y="2813184"/>
            <a:ext cx="7282332" cy="5328258"/>
          </a:xfrm>
          <a:prstGeom prst="rect">
            <a:avLst/>
          </a:prstGeom>
        </p:spPr>
      </p:pic>
      <p:sp>
        <p:nvSpPr>
          <p:cNvPr id="14" name="Subtitle 2">
            <a:extLst>
              <a:ext uri="{FF2B5EF4-FFF2-40B4-BE49-F238E27FC236}">
                <a16:creationId xmlns:a16="http://schemas.microsoft.com/office/drawing/2014/main" id="{B4EB3C53-4C2E-C14D-AC2D-933245FED187}"/>
              </a:ext>
            </a:extLst>
          </p:cNvPr>
          <p:cNvSpPr txBox="1">
            <a:spLocks/>
          </p:cNvSpPr>
          <p:nvPr userDrawn="1"/>
        </p:nvSpPr>
        <p:spPr>
          <a:xfrm>
            <a:off x="1524000" y="4916492"/>
            <a:ext cx="9144000" cy="412750"/>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002B55"/>
                </a:solidFill>
                <a:latin typeface="Avenir Medium" panose="02000503020000020003" pitchFamily="2" charset="0"/>
                <a:ea typeface="+mn-ea"/>
                <a:cs typeface="Almarai Light" pitchFamily="2" charset="-78"/>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2437E27C-D734-A349-841F-5A9CFFF6C096}" type="datetime4">
              <a:rPr lang="en-CA" sz="1800" smtClean="0">
                <a:latin typeface="Tw Cen MT" panose="020B0602020104020603" pitchFamily="34" charset="77"/>
              </a:rPr>
              <a:t>May 27, 2026</a:t>
            </a:fld>
            <a:endParaRPr lang="en-US" sz="1800" dirty="0">
              <a:latin typeface="Tw Cen MT" panose="020B0602020104020603" pitchFamily="34" charset="77"/>
            </a:endParaRP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57788" y="2714132"/>
            <a:ext cx="5510212" cy="1524498"/>
          </a:xfrm>
          <a:prstGeom prst="rect">
            <a:avLst/>
          </a:prstGeom>
        </p:spPr>
        <p:txBody>
          <a:bodyPr anchor="b">
            <a:normAutofit/>
          </a:bodyPr>
          <a:lstStyle>
            <a:lvl1pPr algn="r">
              <a:defRPr sz="5400" b="1" i="0">
                <a:solidFill>
                  <a:srgbClr val="90651E"/>
                </a:solidFill>
                <a:latin typeface="Tw Cen MT" panose="020B0602020104020603" pitchFamily="34" charset="77"/>
                <a:cs typeface="Mangal" panose="02040503050203030202" pitchFamily="18" charset="0"/>
              </a:defRPr>
            </a:lvl1pPr>
          </a:lstStyle>
          <a:p>
            <a:r>
              <a:rPr lang="en-US"/>
              <a:t>Click to edit Master title style</a:t>
            </a:r>
          </a:p>
        </p:txBody>
      </p:sp>
      <p:sp>
        <p:nvSpPr>
          <p:cNvPr id="3" name="Subtitle 2"/>
          <p:cNvSpPr>
            <a:spLocks noGrp="1"/>
          </p:cNvSpPr>
          <p:nvPr>
            <p:ph type="subTitle" idx="1"/>
          </p:nvPr>
        </p:nvSpPr>
        <p:spPr>
          <a:xfrm>
            <a:off x="5526157" y="4330705"/>
            <a:ext cx="5141842" cy="412750"/>
          </a:xfrm>
          <a:prstGeom prst="rect">
            <a:avLst/>
          </a:prstGeom>
        </p:spPr>
        <p:txBody>
          <a:bodyPr/>
          <a:lstStyle>
            <a:lvl1pPr marL="0" indent="0" algn="r">
              <a:buNone/>
              <a:defRPr sz="2400" b="0" i="0">
                <a:solidFill>
                  <a:srgbClr val="002B55"/>
                </a:solidFill>
                <a:latin typeface="Tw Cen MT" panose="020B0602020104020603" pitchFamily="34" charset="77"/>
                <a:cs typeface="Almarai Light"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Rectangle 14">
            <a:extLst>
              <a:ext uri="{FF2B5EF4-FFF2-40B4-BE49-F238E27FC236}">
                <a16:creationId xmlns:a16="http://schemas.microsoft.com/office/drawing/2014/main" id="{0B37978E-66DF-8E45-B39B-20CCB0912A09}"/>
              </a:ext>
            </a:extLst>
          </p:cNvPr>
          <p:cNvSpPr/>
          <p:nvPr userDrawn="1"/>
        </p:nvSpPr>
        <p:spPr>
          <a:xfrm>
            <a:off x="98854" y="148281"/>
            <a:ext cx="1631092" cy="1606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05A5DD6-CBC2-6A43-B363-722EC5005F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14674" y="846635"/>
            <a:ext cx="1953325" cy="1631127"/>
          </a:xfrm>
          <a:prstGeom prst="rect">
            <a:avLst/>
          </a:prstGeom>
        </p:spPr>
      </p:pic>
      <p:sp>
        <p:nvSpPr>
          <p:cNvPr id="8" name="Rectangle 7">
            <a:extLst>
              <a:ext uri="{FF2B5EF4-FFF2-40B4-BE49-F238E27FC236}">
                <a16:creationId xmlns:a16="http://schemas.microsoft.com/office/drawing/2014/main" id="{8036F087-8917-A144-92A2-3FCF5C52C091}"/>
              </a:ext>
            </a:extLst>
          </p:cNvPr>
          <p:cNvSpPr/>
          <p:nvPr userDrawn="1"/>
        </p:nvSpPr>
        <p:spPr>
          <a:xfrm>
            <a:off x="-51206" y="5801981"/>
            <a:ext cx="12289080" cy="111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65A5F9-0737-8947-9B66-CF70FEC4B343}"/>
              </a:ext>
            </a:extLst>
          </p:cNvPr>
          <p:cNvPicPr>
            <a:picLocks noChangeAspect="1"/>
          </p:cNvPicPr>
          <p:nvPr userDrawn="1"/>
        </p:nvPicPr>
        <p:blipFill>
          <a:blip r:embed="rId3">
            <a:alphaModFix amt="70000"/>
          </a:blip>
          <a:stretch>
            <a:fillRect/>
          </a:stretch>
        </p:blipFill>
        <p:spPr>
          <a:xfrm>
            <a:off x="-782835" y="2836571"/>
            <a:ext cx="7282332" cy="5328258"/>
          </a:xfrm>
          <a:prstGeom prst="rect">
            <a:avLst/>
          </a:prstGeom>
        </p:spPr>
      </p:pic>
    </p:spTree>
    <p:extLst>
      <p:ext uri="{BB962C8B-B14F-4D97-AF65-F5344CB8AC3E}">
        <p14:creationId xmlns:p14="http://schemas.microsoft.com/office/powerpoint/2010/main" val="461923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p>
        </p:txBody>
      </p:sp>
      <p:sp>
        <p:nvSpPr>
          <p:cNvPr id="10" name="Content Placeholder 2">
            <a:extLst>
              <a:ext uri="{FF2B5EF4-FFF2-40B4-BE49-F238E27FC236}">
                <a16:creationId xmlns:a16="http://schemas.microsoft.com/office/drawing/2014/main" id="{7B39E498-39CA-9C49-9AD9-C2DFD03A0D6E}"/>
              </a:ext>
            </a:extLst>
          </p:cNvPr>
          <p:cNvSpPr>
            <a:spLocks noGrp="1"/>
          </p:cNvSpPr>
          <p:nvPr>
            <p:ph idx="13"/>
          </p:nvPr>
        </p:nvSpPr>
        <p:spPr>
          <a:xfrm>
            <a:off x="1524000" y="1759527"/>
            <a:ext cx="9144000" cy="4017818"/>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7E49DFA-1717-AA43-AAB4-9FA25B5A6853}"/>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12" name="TextBox 11">
            <a:extLst>
              <a:ext uri="{FF2B5EF4-FFF2-40B4-BE49-F238E27FC236}">
                <a16:creationId xmlns:a16="http://schemas.microsoft.com/office/drawing/2014/main" id="{637DE9B1-ED8D-EB4E-8A52-38F56B5A881E}"/>
              </a:ext>
            </a:extLst>
          </p:cNvPr>
          <p:cNvSpPr txBox="1"/>
          <p:nvPr userDrawn="1"/>
        </p:nvSpPr>
        <p:spPr>
          <a:xfrm>
            <a:off x="8610600" y="6333391"/>
            <a:ext cx="2057400" cy="369332"/>
          </a:xfrm>
          <a:prstGeom prst="rect">
            <a:avLst/>
          </a:prstGeom>
          <a:noFill/>
        </p:spPr>
        <p:txBody>
          <a:bodyPr wrap="square" rtlCol="0">
            <a:spAutoFit/>
          </a:bodyPr>
          <a:lstStyle/>
          <a:p>
            <a:pPr algn="r"/>
            <a:fld id="{B67DE1C8-3FA6-C942-AF03-A32F287EB4F5}" type="slidenum">
              <a:rPr lang="en-US" smtClean="0">
                <a:solidFill>
                  <a:schemeClr val="bg1"/>
                </a:solidFill>
                <a:latin typeface="Tw Cen MT" panose="020B0602020104020603" pitchFamily="34" charset="77"/>
              </a:rPr>
              <a:t>‹#›</a:t>
            </a:fld>
            <a:endParaRPr lang="en-US">
              <a:solidFill>
                <a:schemeClr val="bg1"/>
              </a:solidFill>
              <a:latin typeface="Tw Cen MT" panose="020B0602020104020603" pitchFamily="34" charset="77"/>
            </a:endParaRPr>
          </a:p>
        </p:txBody>
      </p:sp>
    </p:spTree>
    <p:extLst>
      <p:ext uri="{BB962C8B-B14F-4D97-AF65-F5344CB8AC3E}">
        <p14:creationId xmlns:p14="http://schemas.microsoft.com/office/powerpoint/2010/main" val="135213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085A1A-5B80-AF43-BB82-AC4CDF49D5CD}"/>
              </a:ext>
            </a:extLst>
          </p:cNvPr>
          <p:cNvSpPr/>
          <p:nvPr userDrawn="1"/>
        </p:nvSpPr>
        <p:spPr>
          <a:xfrm>
            <a:off x="0" y="1898073"/>
            <a:ext cx="12192000" cy="4959927"/>
          </a:xfrm>
          <a:prstGeom prst="rect">
            <a:avLst/>
          </a:prstGeom>
          <a:solidFill>
            <a:srgbClr val="002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 name="Title 1"/>
          <p:cNvSpPr>
            <a:spLocks noGrp="1"/>
          </p:cNvSpPr>
          <p:nvPr>
            <p:ph type="ctrTitle" hasCustomPrompt="1"/>
          </p:nvPr>
        </p:nvSpPr>
        <p:spPr>
          <a:xfrm>
            <a:off x="1524000" y="2469278"/>
            <a:ext cx="9144000" cy="1700947"/>
          </a:xfrm>
          <a:prstGeom prst="rect">
            <a:avLst/>
          </a:prstGeom>
        </p:spPr>
        <p:txBody>
          <a:bodyPr anchor="t">
            <a:normAutofit/>
          </a:bodyPr>
          <a:lstStyle>
            <a:lvl1pPr algn="r">
              <a:defRPr sz="4400" b="1" i="0">
                <a:solidFill>
                  <a:schemeClr val="bg1"/>
                </a:solidFill>
                <a:latin typeface="Tw Cen MT" panose="020B0602020104020603" pitchFamily="34" charset="77"/>
                <a:cs typeface="Almarai Bold" pitchFamily="2" charset="-78"/>
              </a:defRPr>
            </a:lvl1pPr>
          </a:lstStyle>
          <a:p>
            <a:r>
              <a:rPr lang="en-US" err="1"/>
              <a:t>Cliquez</a:t>
            </a:r>
            <a:r>
              <a:rPr lang="en-US"/>
              <a:t> pour </a:t>
            </a:r>
            <a:r>
              <a:rPr lang="en-US" err="1"/>
              <a:t>ajouter</a:t>
            </a:r>
            <a:r>
              <a:rPr lang="en-US"/>
              <a:t> un title</a:t>
            </a:r>
          </a:p>
        </p:txBody>
      </p:sp>
      <p:sp>
        <p:nvSpPr>
          <p:cNvPr id="3" name="Subtitle 2"/>
          <p:cNvSpPr>
            <a:spLocks noGrp="1"/>
          </p:cNvSpPr>
          <p:nvPr>
            <p:ph type="subTitle" idx="1"/>
          </p:nvPr>
        </p:nvSpPr>
        <p:spPr>
          <a:xfrm>
            <a:off x="1524000" y="665016"/>
            <a:ext cx="9144000" cy="1006579"/>
          </a:xfrm>
          <a:prstGeom prst="rect">
            <a:avLst/>
          </a:prstGeom>
        </p:spPr>
        <p:txBody>
          <a:bodyPr anchor="b"/>
          <a:lstStyle>
            <a:lvl1pPr marL="0" indent="0" algn="r">
              <a:buNone/>
              <a:defRPr sz="2400" b="0" i="0">
                <a:solidFill>
                  <a:srgbClr val="90651E"/>
                </a:solidFill>
                <a:latin typeface="Tw Cen MT" panose="020B0602020104020603" pitchFamily="34" charset="77"/>
                <a:cs typeface="Almarai Light"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82BE3931-414E-844A-AD55-41DC34A7A3AA}"/>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13" name="TextBox 12">
            <a:extLst>
              <a:ext uri="{FF2B5EF4-FFF2-40B4-BE49-F238E27FC236}">
                <a16:creationId xmlns:a16="http://schemas.microsoft.com/office/drawing/2014/main" id="{F7188A6A-3397-8446-8D05-F8361271164E}"/>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Tree>
    <p:extLst>
      <p:ext uri="{BB962C8B-B14F-4D97-AF65-F5344CB8AC3E}">
        <p14:creationId xmlns:p14="http://schemas.microsoft.com/office/powerpoint/2010/main" val="740794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5A68831-61F2-F843-A1BF-64619C0CAD50}"/>
              </a:ext>
            </a:extLst>
          </p:cNvPr>
          <p:cNvSpPr>
            <a:spLocks noGrp="1"/>
          </p:cNvSpPr>
          <p:nvPr>
            <p:ph idx="13"/>
          </p:nvPr>
        </p:nvSpPr>
        <p:spPr>
          <a:xfrm>
            <a:off x="1524000" y="1759527"/>
            <a:ext cx="4495800" cy="4017818"/>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69D1C43-781A-5046-96E1-604736C27E09}"/>
              </a:ext>
            </a:extLst>
          </p:cNvPr>
          <p:cNvSpPr>
            <a:spLocks noGrp="1"/>
          </p:cNvSpPr>
          <p:nvPr>
            <p:ph idx="14"/>
          </p:nvPr>
        </p:nvSpPr>
        <p:spPr>
          <a:xfrm>
            <a:off x="6161903" y="1751483"/>
            <a:ext cx="4495800" cy="4017818"/>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72B7766B-3F15-2D41-B2AE-8038E8752287}"/>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13" name="TextBox 12">
            <a:extLst>
              <a:ext uri="{FF2B5EF4-FFF2-40B4-BE49-F238E27FC236}">
                <a16:creationId xmlns:a16="http://schemas.microsoft.com/office/drawing/2014/main" id="{D6D13C03-1A55-8749-8E41-72E45F7E4A32}"/>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
        <p:nvSpPr>
          <p:cNvPr id="14" name="Title 1">
            <a:extLst>
              <a:ext uri="{FF2B5EF4-FFF2-40B4-BE49-F238E27FC236}">
                <a16:creationId xmlns:a16="http://schemas.microsoft.com/office/drawing/2014/main" id="{86FEDD72-EF3D-2243-8BA6-A59ABE3EB585}"/>
              </a:ext>
            </a:extLst>
          </p:cNvPr>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p>
        </p:txBody>
      </p:sp>
    </p:spTree>
    <p:extLst>
      <p:ext uri="{BB962C8B-B14F-4D97-AF65-F5344CB8AC3E}">
        <p14:creationId xmlns:p14="http://schemas.microsoft.com/office/powerpoint/2010/main" val="195084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01775" y="1755305"/>
            <a:ext cx="4495800" cy="468911"/>
          </a:xfrm>
          <a:prstGeom prst="rect">
            <a:avLst/>
          </a:prstGeom>
        </p:spPr>
        <p:txBody>
          <a:bodyPr anchor="t"/>
          <a:lstStyle>
            <a:lvl1pPr marL="0" indent="0">
              <a:buNone/>
              <a:defRPr sz="2300" b="1" i="0">
                <a:solidFill>
                  <a:srgbClr val="90651E"/>
                </a:solidFill>
                <a:latin typeface="Tw Cen MT" panose="020B06020201040206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755305"/>
            <a:ext cx="4485503" cy="468911"/>
          </a:xfrm>
          <a:prstGeom prst="rect">
            <a:avLst/>
          </a:prstGeom>
        </p:spPr>
        <p:txBody>
          <a:bodyPr anchor="t"/>
          <a:lstStyle>
            <a:lvl1pPr marL="0" indent="0">
              <a:buNone/>
              <a:defRPr sz="2300" b="1" i="0">
                <a:solidFill>
                  <a:srgbClr val="90651E"/>
                </a:solidFill>
                <a:latin typeface="Tw Cen MT" panose="020B06020201040206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3E4C4CB1-E547-4D45-BF43-EA26A7211D60}"/>
              </a:ext>
            </a:extLst>
          </p:cNvPr>
          <p:cNvSpPr>
            <a:spLocks noGrp="1"/>
          </p:cNvSpPr>
          <p:nvPr>
            <p:ph idx="13"/>
          </p:nvPr>
        </p:nvSpPr>
        <p:spPr>
          <a:xfrm>
            <a:off x="1524000" y="2478886"/>
            <a:ext cx="4495800" cy="3320511"/>
          </a:xfrm>
          <a:prstGeom prst="rect">
            <a:avLst/>
          </a:prstGeom>
        </p:spPr>
        <p:txBody>
          <a:bodyPr/>
          <a:lstStyle>
            <a:lvl1pPr>
              <a:defRPr sz="2800"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F0742638-D746-B84E-97FC-1A9B1ADD801E}"/>
              </a:ext>
            </a:extLst>
          </p:cNvPr>
          <p:cNvSpPr>
            <a:spLocks noGrp="1"/>
          </p:cNvSpPr>
          <p:nvPr>
            <p:ph idx="14"/>
          </p:nvPr>
        </p:nvSpPr>
        <p:spPr>
          <a:xfrm>
            <a:off x="6161903" y="2470842"/>
            <a:ext cx="4495800" cy="3320511"/>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A2C4A95-D93C-584E-BBBB-40E98BAF105D}"/>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14" name="TextBox 13">
            <a:extLst>
              <a:ext uri="{FF2B5EF4-FFF2-40B4-BE49-F238E27FC236}">
                <a16:creationId xmlns:a16="http://schemas.microsoft.com/office/drawing/2014/main" id="{4D53016D-03F2-D745-A3D9-A73CED0359AF}"/>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
        <p:nvSpPr>
          <p:cNvPr id="15" name="Title 1">
            <a:extLst>
              <a:ext uri="{FF2B5EF4-FFF2-40B4-BE49-F238E27FC236}">
                <a16:creationId xmlns:a16="http://schemas.microsoft.com/office/drawing/2014/main" id="{137DB17D-85E5-264C-B9D7-38F81C7AD13A}"/>
              </a:ext>
            </a:extLst>
          </p:cNvPr>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p>
        </p:txBody>
      </p:sp>
    </p:spTree>
    <p:extLst>
      <p:ext uri="{BB962C8B-B14F-4D97-AF65-F5344CB8AC3E}">
        <p14:creationId xmlns:p14="http://schemas.microsoft.com/office/powerpoint/2010/main" val="62364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EC342-523F-F24C-B986-E56235A4D427}"/>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8" name="TextBox 7">
            <a:extLst>
              <a:ext uri="{FF2B5EF4-FFF2-40B4-BE49-F238E27FC236}">
                <a16:creationId xmlns:a16="http://schemas.microsoft.com/office/drawing/2014/main" id="{8A632948-B44F-B843-A7AB-0077DA8D3878}"/>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
        <p:nvSpPr>
          <p:cNvPr id="9" name="Title 1">
            <a:extLst>
              <a:ext uri="{FF2B5EF4-FFF2-40B4-BE49-F238E27FC236}">
                <a16:creationId xmlns:a16="http://schemas.microsoft.com/office/drawing/2014/main" id="{1736FF31-F6C1-4C49-9BE0-9D4F706374C6}"/>
              </a:ext>
            </a:extLst>
          </p:cNvPr>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p>
        </p:txBody>
      </p:sp>
    </p:spTree>
    <p:extLst>
      <p:ext uri="{BB962C8B-B14F-4D97-AF65-F5344CB8AC3E}">
        <p14:creationId xmlns:p14="http://schemas.microsoft.com/office/powerpoint/2010/main" val="3371656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498DD9-9FA5-064A-ACEA-7037C7012694}"/>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6" name="TextBox 5">
            <a:extLst>
              <a:ext uri="{FF2B5EF4-FFF2-40B4-BE49-F238E27FC236}">
                <a16:creationId xmlns:a16="http://schemas.microsoft.com/office/drawing/2014/main" id="{5F3E15B2-71E1-224A-9E5A-97A8D6D97A8C}"/>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Tree>
    <p:extLst>
      <p:ext uri="{BB962C8B-B14F-4D97-AF65-F5344CB8AC3E}">
        <p14:creationId xmlns:p14="http://schemas.microsoft.com/office/powerpoint/2010/main" val="66439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9414" y="1655805"/>
            <a:ext cx="4510684" cy="963827"/>
          </a:xfrm>
          <a:prstGeom prst="rect">
            <a:avLst/>
          </a:prstGeom>
        </p:spPr>
        <p:txBody>
          <a:bodyPr anchor="t"/>
          <a:lstStyle>
            <a:lvl1pPr>
              <a:defRPr sz="3200" b="1" i="0">
                <a:solidFill>
                  <a:srgbClr val="90651E"/>
                </a:solidFill>
                <a:latin typeface="Tw Cen MT" panose="020B0602020104020603" pitchFamily="34" charset="77"/>
              </a:defRPr>
            </a:lvl1pPr>
          </a:lstStyle>
          <a:p>
            <a:r>
              <a:rPr lang="en-US"/>
              <a:t>Click to edit Master title style</a:t>
            </a:r>
          </a:p>
        </p:txBody>
      </p:sp>
      <p:sp>
        <p:nvSpPr>
          <p:cNvPr id="4" name="Text Placeholder 3"/>
          <p:cNvSpPr>
            <a:spLocks noGrp="1"/>
          </p:cNvSpPr>
          <p:nvPr>
            <p:ph type="body" sz="half" idx="2"/>
          </p:nvPr>
        </p:nvSpPr>
        <p:spPr>
          <a:xfrm>
            <a:off x="1519414" y="2724193"/>
            <a:ext cx="4510684" cy="3144794"/>
          </a:xfrm>
          <a:prstGeom prst="rect">
            <a:avLst/>
          </a:prstGeom>
        </p:spPr>
        <p:txBody>
          <a:bodyPr/>
          <a:lstStyle>
            <a:lvl1pPr marL="0" indent="0">
              <a:buNone/>
              <a:defRPr sz="1600" b="0" i="0">
                <a:solidFill>
                  <a:srgbClr val="002B55"/>
                </a:solidFill>
                <a:latin typeface="Tw Cen MT" panose="020B06020201040206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A1034355-4220-4240-B931-7D8760AA0573}"/>
              </a:ext>
            </a:extLst>
          </p:cNvPr>
          <p:cNvSpPr>
            <a:spLocks noGrp="1"/>
          </p:cNvSpPr>
          <p:nvPr>
            <p:ph idx="14"/>
          </p:nvPr>
        </p:nvSpPr>
        <p:spPr>
          <a:xfrm>
            <a:off x="6161903" y="1655805"/>
            <a:ext cx="4495800" cy="4213182"/>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622F6914-394C-A148-9AEF-9D9810D472E2}"/>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11" name="TextBox 10">
            <a:extLst>
              <a:ext uri="{FF2B5EF4-FFF2-40B4-BE49-F238E27FC236}">
                <a16:creationId xmlns:a16="http://schemas.microsoft.com/office/drawing/2014/main" id="{18B4BBE1-3233-4F42-9D9F-5D3D8C072847}"/>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Tree>
    <p:extLst>
      <p:ext uri="{BB962C8B-B14F-4D97-AF65-F5344CB8AC3E}">
        <p14:creationId xmlns:p14="http://schemas.microsoft.com/office/powerpoint/2010/main" val="1284516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161903" y="1655805"/>
            <a:ext cx="4510684" cy="4205245"/>
          </a:xfrm>
          <a:prstGeom prst="rect">
            <a:avLst/>
          </a:prstGeom>
        </p:spPr>
        <p:txBody>
          <a:bodyPr anchor="t"/>
          <a:lstStyle>
            <a:lvl1pPr marL="0" indent="0">
              <a:buNone/>
              <a:defRPr sz="3200">
                <a:latin typeface="Tw Cen MT" panose="020B06020201040206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20B5960C-FBDA-1C44-85FE-8F0972C2610E}"/>
              </a:ext>
            </a:extLst>
          </p:cNvPr>
          <p:cNvSpPr>
            <a:spLocks noGrp="1"/>
          </p:cNvSpPr>
          <p:nvPr>
            <p:ph type="body" sz="half" idx="13"/>
          </p:nvPr>
        </p:nvSpPr>
        <p:spPr>
          <a:xfrm>
            <a:off x="1519414" y="2724193"/>
            <a:ext cx="4510684" cy="3144794"/>
          </a:xfrm>
          <a:prstGeom prst="rect">
            <a:avLst/>
          </a:prstGeom>
        </p:spPr>
        <p:txBody>
          <a:bodyPr/>
          <a:lstStyle>
            <a:lvl1pPr marL="0" indent="0">
              <a:buNone/>
              <a:defRPr sz="1600" b="0" i="0">
                <a:solidFill>
                  <a:srgbClr val="002B55"/>
                </a:solidFill>
                <a:latin typeface="Tw Cen MT" panose="020B06020201040206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Box 11">
            <a:extLst>
              <a:ext uri="{FF2B5EF4-FFF2-40B4-BE49-F238E27FC236}">
                <a16:creationId xmlns:a16="http://schemas.microsoft.com/office/drawing/2014/main" id="{CC224428-0881-F14A-A928-89755CCC36FD}"/>
              </a:ext>
            </a:extLst>
          </p:cNvPr>
          <p:cNvSpPr txBox="1"/>
          <p:nvPr userDrawn="1"/>
        </p:nvSpPr>
        <p:spPr>
          <a:xfrm>
            <a:off x="4038600" y="6333391"/>
            <a:ext cx="4037176" cy="369332"/>
          </a:xfrm>
          <a:prstGeom prst="rect">
            <a:avLst/>
          </a:prstGeom>
          <a:noFill/>
        </p:spPr>
        <p:txBody>
          <a:bodyPr wrap="square" rtlCol="0">
            <a:spAutoFit/>
          </a:bodyPr>
          <a:lstStyle/>
          <a:p>
            <a:pPr algn="ctr"/>
            <a:r>
              <a:rPr lang="en-US">
                <a:solidFill>
                  <a:schemeClr val="bg1"/>
                </a:solidFill>
                <a:latin typeface="Tw Cen MT" panose="020B0602020104020603" pitchFamily="34" charset="77"/>
              </a:rPr>
              <a:t>united-</a:t>
            </a:r>
            <a:r>
              <a:rPr lang="en-US" err="1">
                <a:solidFill>
                  <a:schemeClr val="bg1"/>
                </a:solidFill>
                <a:latin typeface="Tw Cen MT" panose="020B0602020104020603" pitchFamily="34" charset="77"/>
              </a:rPr>
              <a:t>church.ca</a:t>
            </a:r>
            <a:endParaRPr lang="en-US">
              <a:solidFill>
                <a:schemeClr val="bg1"/>
              </a:solidFill>
              <a:latin typeface="Tw Cen MT" panose="020B0602020104020603" pitchFamily="34" charset="77"/>
            </a:endParaRPr>
          </a:p>
        </p:txBody>
      </p:sp>
      <p:sp>
        <p:nvSpPr>
          <p:cNvPr id="13" name="TextBox 12">
            <a:extLst>
              <a:ext uri="{FF2B5EF4-FFF2-40B4-BE49-F238E27FC236}">
                <a16:creationId xmlns:a16="http://schemas.microsoft.com/office/drawing/2014/main" id="{B429F12E-DF17-0D42-83E6-3D1971569BE4}"/>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a:solidFill>
                <a:schemeClr val="bg1"/>
              </a:solidFill>
              <a:latin typeface="Tw Cen MT" panose="020B0602020104020603" pitchFamily="34" charset="77"/>
            </a:endParaRPr>
          </a:p>
        </p:txBody>
      </p:sp>
      <p:sp>
        <p:nvSpPr>
          <p:cNvPr id="14" name="Title 1">
            <a:extLst>
              <a:ext uri="{FF2B5EF4-FFF2-40B4-BE49-F238E27FC236}">
                <a16:creationId xmlns:a16="http://schemas.microsoft.com/office/drawing/2014/main" id="{5D9386E8-A2E1-F34F-9F6F-AF0901C771E7}"/>
              </a:ext>
            </a:extLst>
          </p:cNvPr>
          <p:cNvSpPr>
            <a:spLocks noGrp="1"/>
          </p:cNvSpPr>
          <p:nvPr>
            <p:ph type="title"/>
          </p:nvPr>
        </p:nvSpPr>
        <p:spPr>
          <a:xfrm>
            <a:off x="1519414" y="1655805"/>
            <a:ext cx="4510684" cy="963827"/>
          </a:xfrm>
          <a:prstGeom prst="rect">
            <a:avLst/>
          </a:prstGeom>
        </p:spPr>
        <p:txBody>
          <a:bodyPr anchor="t"/>
          <a:lstStyle>
            <a:lvl1pPr>
              <a:defRPr sz="3200" b="1" i="0">
                <a:solidFill>
                  <a:srgbClr val="90651E"/>
                </a:solidFill>
                <a:latin typeface="Tw Cen MT" panose="020B0602020104020603" pitchFamily="34" charset="77"/>
              </a:defRPr>
            </a:lvl1pPr>
          </a:lstStyle>
          <a:p>
            <a:r>
              <a:rPr lang="en-US"/>
              <a:t>Click to edit Master title style</a:t>
            </a:r>
          </a:p>
        </p:txBody>
      </p:sp>
    </p:spTree>
    <p:extLst>
      <p:ext uri="{BB962C8B-B14F-4D97-AF65-F5344CB8AC3E}">
        <p14:creationId xmlns:p14="http://schemas.microsoft.com/office/powerpoint/2010/main" val="173900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B39E498-39CA-9C49-9AD9-C2DFD03A0D6E}"/>
              </a:ext>
            </a:extLst>
          </p:cNvPr>
          <p:cNvSpPr>
            <a:spLocks noGrp="1"/>
          </p:cNvSpPr>
          <p:nvPr>
            <p:ph idx="13"/>
          </p:nvPr>
        </p:nvSpPr>
        <p:spPr>
          <a:xfrm>
            <a:off x="1524000" y="1759527"/>
            <a:ext cx="9144000" cy="4017818"/>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17E49DFA-1717-AA43-AAB4-9FA25B5A6853}"/>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12" name="TextBox 11">
            <a:extLst>
              <a:ext uri="{FF2B5EF4-FFF2-40B4-BE49-F238E27FC236}">
                <a16:creationId xmlns:a16="http://schemas.microsoft.com/office/drawing/2014/main" id="{637DE9B1-ED8D-EB4E-8A52-38F56B5A881E}"/>
              </a:ext>
            </a:extLst>
          </p:cNvPr>
          <p:cNvSpPr txBox="1"/>
          <p:nvPr userDrawn="1"/>
        </p:nvSpPr>
        <p:spPr>
          <a:xfrm>
            <a:off x="8610600" y="6333391"/>
            <a:ext cx="2057400" cy="369332"/>
          </a:xfrm>
          <a:prstGeom prst="rect">
            <a:avLst/>
          </a:prstGeom>
          <a:noFill/>
        </p:spPr>
        <p:txBody>
          <a:bodyPr wrap="square" rtlCol="0">
            <a:spAutoFit/>
          </a:bodyPr>
          <a:lstStyle/>
          <a:p>
            <a:pPr algn="r"/>
            <a:fld id="{B67DE1C8-3FA6-C942-AF03-A32F287EB4F5}" type="slidenum">
              <a:rPr lang="en-US" smtClean="0">
                <a:solidFill>
                  <a:schemeClr val="bg1"/>
                </a:solidFill>
                <a:latin typeface="Tw Cen MT" panose="020B0602020104020603" pitchFamily="34" charset="77"/>
              </a:rPr>
              <a:t>‹#›</a:t>
            </a:fld>
            <a:endParaRPr lang="en-US"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208562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085A1A-5B80-AF43-BB82-AC4CDF49D5CD}"/>
              </a:ext>
            </a:extLst>
          </p:cNvPr>
          <p:cNvSpPr/>
          <p:nvPr userDrawn="1"/>
        </p:nvSpPr>
        <p:spPr>
          <a:xfrm>
            <a:off x="0" y="1898073"/>
            <a:ext cx="12192000" cy="4959927"/>
          </a:xfrm>
          <a:prstGeom prst="rect">
            <a:avLst/>
          </a:prstGeom>
          <a:solidFill>
            <a:srgbClr val="002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2" name="Title 1"/>
          <p:cNvSpPr>
            <a:spLocks noGrp="1"/>
          </p:cNvSpPr>
          <p:nvPr>
            <p:ph type="ctrTitle"/>
          </p:nvPr>
        </p:nvSpPr>
        <p:spPr>
          <a:xfrm>
            <a:off x="1524000" y="2469278"/>
            <a:ext cx="9144000" cy="1700947"/>
          </a:xfrm>
          <a:prstGeom prst="rect">
            <a:avLst/>
          </a:prstGeom>
        </p:spPr>
        <p:txBody>
          <a:bodyPr anchor="t">
            <a:normAutofit/>
          </a:bodyPr>
          <a:lstStyle>
            <a:lvl1pPr algn="r">
              <a:defRPr sz="4400" b="1" i="0">
                <a:solidFill>
                  <a:schemeClr val="bg1"/>
                </a:solidFill>
                <a:latin typeface="Tw Cen MT" panose="020B0602020104020603" pitchFamily="34" charset="77"/>
                <a:cs typeface="Almarai Bold"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1524000" y="665016"/>
            <a:ext cx="9144000" cy="1006579"/>
          </a:xfrm>
          <a:prstGeom prst="rect">
            <a:avLst/>
          </a:prstGeom>
        </p:spPr>
        <p:txBody>
          <a:bodyPr anchor="b"/>
          <a:lstStyle>
            <a:lvl1pPr marL="0" indent="0" algn="r">
              <a:buNone/>
              <a:defRPr sz="2400" b="0" i="0">
                <a:solidFill>
                  <a:srgbClr val="90651E"/>
                </a:solidFill>
                <a:latin typeface="Tw Cen MT" panose="020B0602020104020603" pitchFamily="34" charset="77"/>
                <a:cs typeface="Almarai Light"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82BE3931-414E-844A-AD55-41DC34A7A3AA}"/>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13" name="TextBox 12">
            <a:extLst>
              <a:ext uri="{FF2B5EF4-FFF2-40B4-BE49-F238E27FC236}">
                <a16:creationId xmlns:a16="http://schemas.microsoft.com/office/drawing/2014/main" id="{F7188A6A-3397-8446-8D05-F8361271164E}"/>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397759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5A68831-61F2-F843-A1BF-64619C0CAD50}"/>
              </a:ext>
            </a:extLst>
          </p:cNvPr>
          <p:cNvSpPr>
            <a:spLocks noGrp="1"/>
          </p:cNvSpPr>
          <p:nvPr>
            <p:ph idx="13"/>
          </p:nvPr>
        </p:nvSpPr>
        <p:spPr>
          <a:xfrm>
            <a:off x="1524000" y="1759527"/>
            <a:ext cx="4495800" cy="4017818"/>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69D1C43-781A-5046-96E1-604736C27E09}"/>
              </a:ext>
            </a:extLst>
          </p:cNvPr>
          <p:cNvSpPr>
            <a:spLocks noGrp="1"/>
          </p:cNvSpPr>
          <p:nvPr>
            <p:ph idx="14"/>
          </p:nvPr>
        </p:nvSpPr>
        <p:spPr>
          <a:xfrm>
            <a:off x="6161903" y="1751483"/>
            <a:ext cx="4495800" cy="4017818"/>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72B7766B-3F15-2D41-B2AE-8038E8752287}"/>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13" name="TextBox 12">
            <a:extLst>
              <a:ext uri="{FF2B5EF4-FFF2-40B4-BE49-F238E27FC236}">
                <a16:creationId xmlns:a16="http://schemas.microsoft.com/office/drawing/2014/main" id="{D6D13C03-1A55-8749-8E41-72E45F7E4A32}"/>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
        <p:nvSpPr>
          <p:cNvPr id="14" name="Title 1">
            <a:extLst>
              <a:ext uri="{FF2B5EF4-FFF2-40B4-BE49-F238E27FC236}">
                <a16:creationId xmlns:a16="http://schemas.microsoft.com/office/drawing/2014/main" id="{86FEDD72-EF3D-2243-8BA6-A59ABE3EB585}"/>
              </a:ext>
            </a:extLst>
          </p:cNvPr>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01775" y="1755305"/>
            <a:ext cx="4495800" cy="468911"/>
          </a:xfrm>
          <a:prstGeom prst="rect">
            <a:avLst/>
          </a:prstGeom>
        </p:spPr>
        <p:txBody>
          <a:bodyPr anchor="t"/>
          <a:lstStyle>
            <a:lvl1pPr marL="0" indent="0">
              <a:buNone/>
              <a:defRPr sz="2300" b="1" i="0">
                <a:solidFill>
                  <a:srgbClr val="90651E"/>
                </a:solidFill>
                <a:latin typeface="Tw Cen MT" panose="020B06020201040206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755305"/>
            <a:ext cx="4485503" cy="468911"/>
          </a:xfrm>
          <a:prstGeom prst="rect">
            <a:avLst/>
          </a:prstGeom>
        </p:spPr>
        <p:txBody>
          <a:bodyPr anchor="t"/>
          <a:lstStyle>
            <a:lvl1pPr marL="0" indent="0">
              <a:buNone/>
              <a:defRPr sz="2300" b="1" i="0">
                <a:solidFill>
                  <a:srgbClr val="90651E"/>
                </a:solidFill>
                <a:latin typeface="Tw Cen MT" panose="020B06020201040206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3E4C4CB1-E547-4D45-BF43-EA26A7211D60}"/>
              </a:ext>
            </a:extLst>
          </p:cNvPr>
          <p:cNvSpPr>
            <a:spLocks noGrp="1"/>
          </p:cNvSpPr>
          <p:nvPr>
            <p:ph idx="13"/>
          </p:nvPr>
        </p:nvSpPr>
        <p:spPr>
          <a:xfrm>
            <a:off x="1524000" y="2478886"/>
            <a:ext cx="4495800" cy="3320511"/>
          </a:xfrm>
          <a:prstGeom prst="rect">
            <a:avLst/>
          </a:prstGeom>
        </p:spPr>
        <p:txBody>
          <a:bodyPr/>
          <a:lstStyle>
            <a:lvl1pPr>
              <a:defRPr sz="2800"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F0742638-D746-B84E-97FC-1A9B1ADD801E}"/>
              </a:ext>
            </a:extLst>
          </p:cNvPr>
          <p:cNvSpPr>
            <a:spLocks noGrp="1"/>
          </p:cNvSpPr>
          <p:nvPr>
            <p:ph idx="14"/>
          </p:nvPr>
        </p:nvSpPr>
        <p:spPr>
          <a:xfrm>
            <a:off x="6161903" y="2470842"/>
            <a:ext cx="4495800" cy="3320511"/>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A2C4A95-D93C-584E-BBBB-40E98BAF105D}"/>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14" name="TextBox 13">
            <a:extLst>
              <a:ext uri="{FF2B5EF4-FFF2-40B4-BE49-F238E27FC236}">
                <a16:creationId xmlns:a16="http://schemas.microsoft.com/office/drawing/2014/main" id="{4D53016D-03F2-D745-A3D9-A73CED0359AF}"/>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
        <p:nvSpPr>
          <p:cNvPr id="15" name="Title 1">
            <a:extLst>
              <a:ext uri="{FF2B5EF4-FFF2-40B4-BE49-F238E27FC236}">
                <a16:creationId xmlns:a16="http://schemas.microsoft.com/office/drawing/2014/main" id="{137DB17D-85E5-264C-B9D7-38F81C7AD13A}"/>
              </a:ext>
            </a:extLst>
          </p:cNvPr>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EC342-523F-F24C-B986-E56235A4D427}"/>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8" name="TextBox 7">
            <a:extLst>
              <a:ext uri="{FF2B5EF4-FFF2-40B4-BE49-F238E27FC236}">
                <a16:creationId xmlns:a16="http://schemas.microsoft.com/office/drawing/2014/main" id="{8A632948-B44F-B843-A7AB-0077DA8D3878}"/>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
        <p:nvSpPr>
          <p:cNvPr id="9" name="Title 1">
            <a:extLst>
              <a:ext uri="{FF2B5EF4-FFF2-40B4-BE49-F238E27FC236}">
                <a16:creationId xmlns:a16="http://schemas.microsoft.com/office/drawing/2014/main" id="{1736FF31-F6C1-4C49-9BE0-9D4F706374C6}"/>
              </a:ext>
            </a:extLst>
          </p:cNvPr>
          <p:cNvSpPr>
            <a:spLocks noGrp="1"/>
          </p:cNvSpPr>
          <p:nvPr>
            <p:ph type="ctrTitle"/>
          </p:nvPr>
        </p:nvSpPr>
        <p:spPr>
          <a:xfrm>
            <a:off x="1524000" y="470204"/>
            <a:ext cx="9144000" cy="1053796"/>
          </a:xfrm>
          <a:prstGeom prst="rect">
            <a:avLst/>
          </a:prstGeom>
        </p:spPr>
        <p:txBody>
          <a:bodyPr anchor="t">
            <a:normAutofit/>
          </a:bodyPr>
          <a:lstStyle>
            <a:lvl1pPr algn="r">
              <a:defRPr sz="3600" b="1" i="0">
                <a:solidFill>
                  <a:srgbClr val="90651E"/>
                </a:solidFill>
                <a:latin typeface="Tw Cen MT" panose="020B0602020104020603" pitchFamily="34" charset="77"/>
                <a:cs typeface="Almarai Bold" pitchFamily="2" charset="-78"/>
              </a:defRPr>
            </a:lvl1pPr>
          </a:lstStyle>
          <a:p>
            <a:r>
              <a:rPr lang="en-US"/>
              <a:t>Click to edit Master title style</a:t>
            </a:r>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498DD9-9FA5-064A-ACEA-7037C7012694}"/>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6" name="TextBox 5">
            <a:extLst>
              <a:ext uri="{FF2B5EF4-FFF2-40B4-BE49-F238E27FC236}">
                <a16:creationId xmlns:a16="http://schemas.microsoft.com/office/drawing/2014/main" id="{5F3E15B2-71E1-224A-9E5A-97A8D6D97A8C}"/>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9414" y="1655805"/>
            <a:ext cx="4510684" cy="963827"/>
          </a:xfrm>
          <a:prstGeom prst="rect">
            <a:avLst/>
          </a:prstGeom>
        </p:spPr>
        <p:txBody>
          <a:bodyPr anchor="t"/>
          <a:lstStyle>
            <a:lvl1pPr>
              <a:defRPr sz="3200" b="1" i="0">
                <a:solidFill>
                  <a:srgbClr val="90651E"/>
                </a:solidFill>
                <a:latin typeface="Tw Cen MT" panose="020B0602020104020603" pitchFamily="34" charset="77"/>
              </a:defRPr>
            </a:lvl1pPr>
          </a:lstStyle>
          <a:p>
            <a:r>
              <a:rPr lang="en-US"/>
              <a:t>Click to edit Master title style</a:t>
            </a:r>
            <a:endParaRPr lang="en-US" dirty="0"/>
          </a:p>
        </p:txBody>
      </p:sp>
      <p:sp>
        <p:nvSpPr>
          <p:cNvPr id="4" name="Text Placeholder 3"/>
          <p:cNvSpPr>
            <a:spLocks noGrp="1"/>
          </p:cNvSpPr>
          <p:nvPr>
            <p:ph type="body" sz="half" idx="2"/>
          </p:nvPr>
        </p:nvSpPr>
        <p:spPr>
          <a:xfrm>
            <a:off x="1519414" y="2724193"/>
            <a:ext cx="4510684" cy="3144794"/>
          </a:xfrm>
          <a:prstGeom prst="rect">
            <a:avLst/>
          </a:prstGeom>
        </p:spPr>
        <p:txBody>
          <a:bodyPr/>
          <a:lstStyle>
            <a:lvl1pPr marL="0" indent="0">
              <a:buNone/>
              <a:defRPr sz="1600" b="0" i="0">
                <a:solidFill>
                  <a:srgbClr val="002B55"/>
                </a:solidFill>
                <a:latin typeface="Tw Cen MT" panose="020B06020201040206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A1034355-4220-4240-B931-7D8760AA0573}"/>
              </a:ext>
            </a:extLst>
          </p:cNvPr>
          <p:cNvSpPr>
            <a:spLocks noGrp="1"/>
          </p:cNvSpPr>
          <p:nvPr>
            <p:ph idx="14"/>
          </p:nvPr>
        </p:nvSpPr>
        <p:spPr>
          <a:xfrm>
            <a:off x="6161903" y="1655805"/>
            <a:ext cx="4495800" cy="4213182"/>
          </a:xfrm>
          <a:prstGeom prst="rect">
            <a:avLst/>
          </a:prstGeom>
        </p:spPr>
        <p:txBody>
          <a:bodyPr/>
          <a:lstStyle>
            <a:lvl1pPr>
              <a:defRPr b="1" i="0">
                <a:solidFill>
                  <a:srgbClr val="002B55"/>
                </a:solidFill>
                <a:latin typeface="Tw Cen MT" panose="020B0602020104020603" pitchFamily="34" charset="77"/>
              </a:defRPr>
            </a:lvl1pPr>
            <a:lvl2pPr>
              <a:defRPr>
                <a:solidFill>
                  <a:srgbClr val="002B55"/>
                </a:solidFill>
                <a:latin typeface="Tw Cen MT" panose="020B0602020104020603" pitchFamily="34" charset="77"/>
              </a:defRPr>
            </a:lvl2pPr>
            <a:lvl3pPr>
              <a:defRPr>
                <a:solidFill>
                  <a:srgbClr val="002B55"/>
                </a:solidFill>
                <a:latin typeface="Tw Cen MT" panose="020B0602020104020603" pitchFamily="34" charset="77"/>
              </a:defRPr>
            </a:lvl3pPr>
            <a:lvl4pPr>
              <a:defRPr>
                <a:solidFill>
                  <a:srgbClr val="002B55"/>
                </a:solidFill>
                <a:latin typeface="Tw Cen MT" panose="020B0602020104020603" pitchFamily="34" charset="77"/>
              </a:defRPr>
            </a:lvl4pPr>
            <a:lvl5pPr>
              <a:defRPr>
                <a:solidFill>
                  <a:srgbClr val="002B55"/>
                </a:solidFill>
                <a:latin typeface="Tw Cen MT" panose="020B06020201040206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22F6914-394C-A148-9AEF-9D9810D472E2}"/>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11" name="TextBox 10">
            <a:extLst>
              <a:ext uri="{FF2B5EF4-FFF2-40B4-BE49-F238E27FC236}">
                <a16:creationId xmlns:a16="http://schemas.microsoft.com/office/drawing/2014/main" id="{18B4BBE1-3233-4F42-9D9F-5D3D8C072847}"/>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161903" y="1655805"/>
            <a:ext cx="4510684" cy="4205245"/>
          </a:xfrm>
          <a:prstGeom prst="rect">
            <a:avLst/>
          </a:prstGeom>
        </p:spPr>
        <p:txBody>
          <a:bodyPr anchor="t"/>
          <a:lstStyle>
            <a:lvl1pPr marL="0" indent="0">
              <a:buNone/>
              <a:defRPr sz="3200">
                <a:latin typeface="Tw Cen MT" panose="020B06020201040206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a:extLst>
              <a:ext uri="{FF2B5EF4-FFF2-40B4-BE49-F238E27FC236}">
                <a16:creationId xmlns:a16="http://schemas.microsoft.com/office/drawing/2014/main" id="{20B5960C-FBDA-1C44-85FE-8F0972C2610E}"/>
              </a:ext>
            </a:extLst>
          </p:cNvPr>
          <p:cNvSpPr>
            <a:spLocks noGrp="1"/>
          </p:cNvSpPr>
          <p:nvPr>
            <p:ph type="body" sz="half" idx="13"/>
          </p:nvPr>
        </p:nvSpPr>
        <p:spPr>
          <a:xfrm>
            <a:off x="1519414" y="2724193"/>
            <a:ext cx="4510684" cy="3144794"/>
          </a:xfrm>
          <a:prstGeom prst="rect">
            <a:avLst/>
          </a:prstGeom>
        </p:spPr>
        <p:txBody>
          <a:bodyPr/>
          <a:lstStyle>
            <a:lvl1pPr marL="0" indent="0">
              <a:buNone/>
              <a:defRPr sz="1600" b="0" i="0">
                <a:solidFill>
                  <a:srgbClr val="002B55"/>
                </a:solidFill>
                <a:latin typeface="Tw Cen MT" panose="020B0602020104020603"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Box 11">
            <a:extLst>
              <a:ext uri="{FF2B5EF4-FFF2-40B4-BE49-F238E27FC236}">
                <a16:creationId xmlns:a16="http://schemas.microsoft.com/office/drawing/2014/main" id="{CC224428-0881-F14A-A928-89755CCC36FD}"/>
              </a:ext>
            </a:extLst>
          </p:cNvPr>
          <p:cNvSpPr txBox="1"/>
          <p:nvPr userDrawn="1"/>
        </p:nvSpPr>
        <p:spPr>
          <a:xfrm>
            <a:off x="4038600" y="6333391"/>
            <a:ext cx="4037176" cy="369332"/>
          </a:xfrm>
          <a:prstGeom prst="rect">
            <a:avLst/>
          </a:prstGeom>
          <a:noFill/>
        </p:spPr>
        <p:txBody>
          <a:bodyPr wrap="square" rtlCol="0">
            <a:spAutoFit/>
          </a:bodyPr>
          <a:lstStyle/>
          <a:p>
            <a:pPr algn="ctr"/>
            <a:r>
              <a:rPr lang="en-US" dirty="0">
                <a:solidFill>
                  <a:schemeClr val="bg1"/>
                </a:solidFill>
                <a:latin typeface="Tw Cen MT" panose="020B0602020104020603" pitchFamily="34" charset="77"/>
              </a:rPr>
              <a:t>united-</a:t>
            </a:r>
            <a:r>
              <a:rPr lang="en-US" dirty="0" err="1">
                <a:solidFill>
                  <a:schemeClr val="bg1"/>
                </a:solidFill>
                <a:latin typeface="Tw Cen MT" panose="020B0602020104020603" pitchFamily="34" charset="77"/>
              </a:rPr>
              <a:t>church.ca</a:t>
            </a:r>
            <a:endParaRPr lang="en-US" dirty="0">
              <a:solidFill>
                <a:schemeClr val="bg1"/>
              </a:solidFill>
              <a:latin typeface="Tw Cen MT" panose="020B0602020104020603" pitchFamily="34" charset="77"/>
            </a:endParaRPr>
          </a:p>
        </p:txBody>
      </p:sp>
      <p:sp>
        <p:nvSpPr>
          <p:cNvPr id="13" name="TextBox 12">
            <a:extLst>
              <a:ext uri="{FF2B5EF4-FFF2-40B4-BE49-F238E27FC236}">
                <a16:creationId xmlns:a16="http://schemas.microsoft.com/office/drawing/2014/main" id="{B429F12E-DF17-0D42-83E6-3D1971569BE4}"/>
              </a:ext>
            </a:extLst>
          </p:cNvPr>
          <p:cNvSpPr txBox="1"/>
          <p:nvPr userDrawn="1"/>
        </p:nvSpPr>
        <p:spPr>
          <a:xfrm>
            <a:off x="8610600" y="6333391"/>
            <a:ext cx="2057400" cy="369332"/>
          </a:xfrm>
          <a:prstGeom prst="rect">
            <a:avLst/>
          </a:prstGeom>
          <a:noFill/>
        </p:spPr>
        <p:txBody>
          <a:bodyPr wrap="square" rtlCol="0">
            <a:spAutoFit/>
          </a:bodyPr>
          <a:lstStyle/>
          <a:p>
            <a:pPr algn="r"/>
            <a:fld id="{9D64F917-2EED-4E41-A418-FFC2D545BBB4}" type="slidenum">
              <a:rPr lang="en-US" smtClean="0">
                <a:solidFill>
                  <a:schemeClr val="bg1"/>
                </a:solidFill>
                <a:latin typeface="Tw Cen MT" panose="020B0602020104020603" pitchFamily="34" charset="77"/>
              </a:rPr>
              <a:pPr algn="r"/>
              <a:t>‹#›</a:t>
            </a:fld>
            <a:endParaRPr lang="en-US" dirty="0">
              <a:solidFill>
                <a:schemeClr val="bg1"/>
              </a:solidFill>
              <a:latin typeface="Tw Cen MT" panose="020B0602020104020603" pitchFamily="34" charset="77"/>
            </a:endParaRPr>
          </a:p>
        </p:txBody>
      </p:sp>
      <p:sp>
        <p:nvSpPr>
          <p:cNvPr id="14" name="Title 1">
            <a:extLst>
              <a:ext uri="{FF2B5EF4-FFF2-40B4-BE49-F238E27FC236}">
                <a16:creationId xmlns:a16="http://schemas.microsoft.com/office/drawing/2014/main" id="{5D9386E8-A2E1-F34F-9F6F-AF0901C771E7}"/>
              </a:ext>
            </a:extLst>
          </p:cNvPr>
          <p:cNvSpPr>
            <a:spLocks noGrp="1"/>
          </p:cNvSpPr>
          <p:nvPr>
            <p:ph type="title"/>
          </p:nvPr>
        </p:nvSpPr>
        <p:spPr>
          <a:xfrm>
            <a:off x="1519414" y="1655805"/>
            <a:ext cx="4510684" cy="963827"/>
          </a:xfrm>
          <a:prstGeom prst="rect">
            <a:avLst/>
          </a:prstGeom>
        </p:spPr>
        <p:txBody>
          <a:bodyPr anchor="t"/>
          <a:lstStyle>
            <a:lvl1pPr>
              <a:defRPr sz="3200" b="1" i="0">
                <a:solidFill>
                  <a:srgbClr val="90651E"/>
                </a:solidFill>
                <a:latin typeface="Tw Cen MT" panose="020B0602020104020603"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4A403-F3EA-0948-A672-EDA6508C900D}"/>
              </a:ext>
            </a:extLst>
          </p:cNvPr>
          <p:cNvSpPr/>
          <p:nvPr userDrawn="1"/>
        </p:nvSpPr>
        <p:spPr>
          <a:xfrm>
            <a:off x="0" y="6198050"/>
            <a:ext cx="12192000" cy="681724"/>
          </a:xfrm>
          <a:prstGeom prst="rect">
            <a:avLst/>
          </a:prstGeom>
          <a:solidFill>
            <a:srgbClr val="002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2E22AB4-6A48-174B-A17B-C534741D270A}"/>
              </a:ext>
            </a:extLst>
          </p:cNvPr>
          <p:cNvPicPr>
            <a:picLocks noChangeAspect="1"/>
          </p:cNvPicPr>
          <p:nvPr userDrawn="1"/>
        </p:nvPicPr>
        <p:blipFill>
          <a:blip r:embed="rId11">
            <a:alphaModFix/>
          </a:blip>
          <a:stretch>
            <a:fillRect/>
          </a:stretch>
        </p:blipFill>
        <p:spPr>
          <a:xfrm>
            <a:off x="368092" y="482823"/>
            <a:ext cx="1136623" cy="831632"/>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4" r:id="rId4"/>
    <p:sldLayoutId id="2147483665" r:id="rId5"/>
    <p:sldLayoutId id="2147483666" r:id="rId6"/>
    <p:sldLayoutId id="2147483667" r:id="rId7"/>
    <p:sldLayoutId id="2147483668" r:id="rId8"/>
    <p:sldLayoutId id="2147483669"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4A403-F3EA-0948-A672-EDA6508C900D}"/>
              </a:ext>
            </a:extLst>
          </p:cNvPr>
          <p:cNvSpPr/>
          <p:nvPr userDrawn="1"/>
        </p:nvSpPr>
        <p:spPr>
          <a:xfrm>
            <a:off x="0" y="6198050"/>
            <a:ext cx="12192000" cy="681724"/>
          </a:xfrm>
          <a:prstGeom prst="rect">
            <a:avLst/>
          </a:prstGeom>
          <a:solidFill>
            <a:srgbClr val="002B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FC08F8-BF9A-E661-E2DD-5923176869A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4615" y="300455"/>
            <a:ext cx="1364976" cy="1139826"/>
          </a:xfrm>
          <a:prstGeom prst="rect">
            <a:avLst/>
          </a:prstGeom>
        </p:spPr>
      </p:pic>
    </p:spTree>
    <p:extLst>
      <p:ext uri="{BB962C8B-B14F-4D97-AF65-F5344CB8AC3E}">
        <p14:creationId xmlns:p14="http://schemas.microsoft.com/office/powerpoint/2010/main" val="68768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ited-church.ca/toward203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applewebdata://7BC27576-9812-4FF4-AC8C-845FEB2A8A88/united-church.c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D07E-0F2E-7649-97A9-BACFA0B75A62}"/>
              </a:ext>
            </a:extLst>
          </p:cNvPr>
          <p:cNvSpPr>
            <a:spLocks noGrp="1"/>
          </p:cNvSpPr>
          <p:nvPr>
            <p:ph type="ctrTitle"/>
          </p:nvPr>
        </p:nvSpPr>
        <p:spPr>
          <a:xfrm>
            <a:off x="2532789" y="3429000"/>
            <a:ext cx="8204620" cy="1524498"/>
          </a:xfrm>
        </p:spPr>
        <p:txBody>
          <a:bodyPr lIns="91440" tIns="45720" rIns="91440" bIns="45720" anchor="b">
            <a:normAutofit fontScale="90000"/>
          </a:bodyPr>
          <a:lstStyle/>
          <a:p>
            <a:pPr>
              <a:lnSpc>
                <a:spcPct val="80000"/>
              </a:lnSpc>
            </a:pPr>
            <a:r>
              <a:rPr lang="en-US" sz="6100" b="0" dirty="0">
                <a:latin typeface="Tw Cen MT"/>
                <a:cs typeface="Mangal"/>
              </a:rPr>
              <a:t>2026</a:t>
            </a:r>
            <a:br>
              <a:rPr lang="en-US" dirty="0">
                <a:latin typeface="Tw Cen MT"/>
                <a:cs typeface="Mangal"/>
              </a:rPr>
            </a:br>
            <a:r>
              <a:rPr lang="en-US" sz="6700" dirty="0">
                <a:solidFill>
                  <a:srgbClr val="D23424"/>
                </a:solidFill>
                <a:latin typeface="Tw Cen MT"/>
                <a:cs typeface="Mangal"/>
              </a:rPr>
              <a:t>General Council </a:t>
            </a:r>
            <a:br>
              <a:rPr lang="en-US" sz="6700" dirty="0">
                <a:solidFill>
                  <a:srgbClr val="D23424"/>
                </a:solidFill>
                <a:latin typeface="Tw Cen MT"/>
                <a:cs typeface="Mangal"/>
              </a:rPr>
            </a:br>
            <a:r>
              <a:rPr lang="en-US" sz="6700" dirty="0">
                <a:solidFill>
                  <a:srgbClr val="D23424"/>
                </a:solidFill>
                <a:latin typeface="Tw Cen MT"/>
                <a:cs typeface="Mangal"/>
              </a:rPr>
              <a:t>Office Report</a:t>
            </a:r>
            <a:endParaRPr lang="en-US" sz="6700" dirty="0">
              <a:solidFill>
                <a:srgbClr val="D23424"/>
              </a:solidFill>
            </a:endParaRPr>
          </a:p>
        </p:txBody>
      </p:sp>
    </p:spTree>
    <p:extLst>
      <p:ext uri="{BB962C8B-B14F-4D97-AF65-F5344CB8AC3E}">
        <p14:creationId xmlns:p14="http://schemas.microsoft.com/office/powerpoint/2010/main" val="371056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437E-947D-5E49-A0FE-1D0E9CBD6890}"/>
              </a:ext>
            </a:extLst>
          </p:cNvPr>
          <p:cNvSpPr>
            <a:spLocks noGrp="1"/>
          </p:cNvSpPr>
          <p:nvPr>
            <p:ph type="ctrTitle"/>
          </p:nvPr>
        </p:nvSpPr>
        <p:spPr/>
        <p:txBody>
          <a:bodyPr/>
          <a:lstStyle/>
          <a:p>
            <a:r>
              <a:rPr lang="en-US" dirty="0"/>
              <a:t>Emotional Responses</a:t>
            </a:r>
          </a:p>
        </p:txBody>
      </p:sp>
      <p:sp>
        <p:nvSpPr>
          <p:cNvPr id="3" name="Content Placeholder 2">
            <a:extLst>
              <a:ext uri="{FF2B5EF4-FFF2-40B4-BE49-F238E27FC236}">
                <a16:creationId xmlns:a16="http://schemas.microsoft.com/office/drawing/2014/main" id="{9280138D-5C68-EC03-79E2-21871756E5A6}"/>
              </a:ext>
            </a:extLst>
          </p:cNvPr>
          <p:cNvSpPr>
            <a:spLocks noGrp="1"/>
          </p:cNvSpPr>
          <p:nvPr>
            <p:ph idx="13"/>
          </p:nvPr>
        </p:nvSpPr>
        <p:spPr>
          <a:xfrm>
            <a:off x="1053011" y="1759527"/>
            <a:ext cx="7205618" cy="2986209"/>
          </a:xfrm>
        </p:spPr>
        <p:txBody>
          <a:bodyPr/>
          <a:lstStyle/>
          <a:p>
            <a:pPr marL="0" indent="0">
              <a:buNone/>
            </a:pPr>
            <a:r>
              <a:rPr lang="en-US" dirty="0"/>
              <a:t>“</a:t>
            </a:r>
            <a:r>
              <a:rPr lang="en-US" dirty="0">
                <a:solidFill>
                  <a:srgbClr val="C00000"/>
                </a:solidFill>
              </a:rPr>
              <a:t>Hopeful</a:t>
            </a:r>
            <a:r>
              <a:rPr lang="en-US" dirty="0"/>
              <a:t>… but heavy”</a:t>
            </a:r>
          </a:p>
          <a:p>
            <a:pPr marL="0" indent="0">
              <a:buNone/>
            </a:pPr>
            <a:r>
              <a:rPr lang="en-US" dirty="0"/>
              <a:t>People expressed: </a:t>
            </a:r>
          </a:p>
          <a:p>
            <a:r>
              <a:rPr lang="en-US" dirty="0"/>
              <a:t>Gratitude that decline is being named honestly</a:t>
            </a:r>
          </a:p>
          <a:p>
            <a:r>
              <a:rPr lang="en-US" dirty="0"/>
              <a:t>Grief, exhaustion, and fear—especially in rural and aging communities</a:t>
            </a:r>
          </a:p>
          <a:p>
            <a:r>
              <a:rPr lang="en-US" dirty="0"/>
              <a:t>Relief mixed with realism</a:t>
            </a:r>
          </a:p>
          <a:p>
            <a:pPr marL="0" indent="0">
              <a:buNone/>
            </a:pPr>
            <a:endParaRPr lang="en-US" dirty="0"/>
          </a:p>
        </p:txBody>
      </p:sp>
      <p:sp>
        <p:nvSpPr>
          <p:cNvPr id="4" name="TextBox 3">
            <a:extLst>
              <a:ext uri="{FF2B5EF4-FFF2-40B4-BE49-F238E27FC236}">
                <a16:creationId xmlns:a16="http://schemas.microsoft.com/office/drawing/2014/main" id="{55783085-5071-5215-B9F4-540450986265}"/>
              </a:ext>
            </a:extLst>
          </p:cNvPr>
          <p:cNvSpPr txBox="1"/>
          <p:nvPr/>
        </p:nvSpPr>
        <p:spPr>
          <a:xfrm>
            <a:off x="356325" y="5088445"/>
            <a:ext cx="8945880" cy="861774"/>
          </a:xfrm>
          <a:prstGeom prst="rect">
            <a:avLst/>
          </a:prstGeom>
          <a:noFill/>
        </p:spPr>
        <p:txBody>
          <a:bodyPr wrap="square" rtlCol="0">
            <a:spAutoFit/>
          </a:bodyPr>
          <a:lstStyle/>
          <a:p>
            <a:r>
              <a:rPr lang="en-US" sz="3200" b="1" dirty="0">
                <a:solidFill>
                  <a:srgbClr val="C00000"/>
                </a:solidFill>
              </a:rPr>
              <a:t>This is not resistance. This is mourning and love.</a:t>
            </a:r>
          </a:p>
          <a:p>
            <a:endParaRPr lang="en-US" dirty="0"/>
          </a:p>
        </p:txBody>
      </p:sp>
      <p:pic>
        <p:nvPicPr>
          <p:cNvPr id="7" name="Picture 6">
            <a:extLst>
              <a:ext uri="{FF2B5EF4-FFF2-40B4-BE49-F238E27FC236}">
                <a16:creationId xmlns:a16="http://schemas.microsoft.com/office/drawing/2014/main" id="{F9FFBC9F-EEE8-419C-9DC7-45C404FA7E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2708" y="1524000"/>
            <a:ext cx="2662263" cy="399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558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C700-74F6-50FC-2668-6395B96C0230}"/>
              </a:ext>
            </a:extLst>
          </p:cNvPr>
          <p:cNvSpPr>
            <a:spLocks noGrp="1"/>
          </p:cNvSpPr>
          <p:nvPr>
            <p:ph type="ctrTitle"/>
          </p:nvPr>
        </p:nvSpPr>
        <p:spPr/>
        <p:txBody>
          <a:bodyPr/>
          <a:lstStyle/>
          <a:p>
            <a:r>
              <a:rPr lang="en-US"/>
              <a:t>When People Are Skeptical</a:t>
            </a:r>
          </a:p>
        </p:txBody>
      </p:sp>
      <p:sp>
        <p:nvSpPr>
          <p:cNvPr id="3" name="Content Placeholder 2">
            <a:extLst>
              <a:ext uri="{FF2B5EF4-FFF2-40B4-BE49-F238E27FC236}">
                <a16:creationId xmlns:a16="http://schemas.microsoft.com/office/drawing/2014/main" id="{63BB1063-A506-FD94-E6E2-40F6863C0AB1}"/>
              </a:ext>
            </a:extLst>
          </p:cNvPr>
          <p:cNvSpPr>
            <a:spLocks noGrp="1"/>
          </p:cNvSpPr>
          <p:nvPr>
            <p:ph idx="13"/>
          </p:nvPr>
        </p:nvSpPr>
        <p:spPr>
          <a:xfrm>
            <a:off x="1194318" y="1862743"/>
            <a:ext cx="9144000" cy="3132513"/>
          </a:xfrm>
        </p:spPr>
        <p:txBody>
          <a:bodyPr/>
          <a:lstStyle/>
          <a:p>
            <a:pPr marL="0" indent="0">
              <a:buNone/>
            </a:pPr>
            <a:r>
              <a:rPr lang="en-US" dirty="0"/>
              <a:t>Concerns are not about values – they are about trust</a:t>
            </a:r>
          </a:p>
          <a:p>
            <a:pPr marL="0" indent="0">
              <a:buNone/>
            </a:pPr>
            <a:r>
              <a:rPr lang="en-US" dirty="0"/>
              <a:t>Common themes:</a:t>
            </a:r>
          </a:p>
          <a:p>
            <a:r>
              <a:rPr lang="en-US" dirty="0"/>
              <a:t>“This feels vague”</a:t>
            </a:r>
          </a:p>
          <a:p>
            <a:r>
              <a:rPr lang="en-US" dirty="0"/>
              <a:t>“We’ve seen this before”</a:t>
            </a:r>
          </a:p>
          <a:p>
            <a:r>
              <a:rPr lang="en-US" dirty="0"/>
              <a:t>“There’s no clear plan”</a:t>
            </a:r>
          </a:p>
          <a:p>
            <a:r>
              <a:rPr lang="en-US" dirty="0"/>
              <a:t>“It feels top‑down”</a:t>
            </a:r>
          </a:p>
        </p:txBody>
      </p:sp>
      <p:sp>
        <p:nvSpPr>
          <p:cNvPr id="4" name="TextBox 3">
            <a:extLst>
              <a:ext uri="{FF2B5EF4-FFF2-40B4-BE49-F238E27FC236}">
                <a16:creationId xmlns:a16="http://schemas.microsoft.com/office/drawing/2014/main" id="{A8B7E42C-BDA4-A329-93DB-C25D0F19F9FC}"/>
              </a:ext>
            </a:extLst>
          </p:cNvPr>
          <p:cNvSpPr txBox="1"/>
          <p:nvPr/>
        </p:nvSpPr>
        <p:spPr>
          <a:xfrm>
            <a:off x="1194318" y="5095305"/>
            <a:ext cx="10101321" cy="861774"/>
          </a:xfrm>
          <a:prstGeom prst="rect">
            <a:avLst/>
          </a:prstGeom>
          <a:noFill/>
        </p:spPr>
        <p:txBody>
          <a:bodyPr wrap="square" rtlCol="0">
            <a:spAutoFit/>
          </a:bodyPr>
          <a:lstStyle/>
          <a:p>
            <a:r>
              <a:rPr lang="en-US" sz="3200" b="1" dirty="0">
                <a:solidFill>
                  <a:srgbClr val="C00000"/>
                </a:solidFill>
              </a:rPr>
              <a:t>Skepticism comes from lived experience, not lack of faith.</a:t>
            </a:r>
          </a:p>
          <a:p>
            <a:endParaRPr lang="en-US" dirty="0"/>
          </a:p>
        </p:txBody>
      </p:sp>
    </p:spTree>
    <p:extLst>
      <p:ext uri="{BB962C8B-B14F-4D97-AF65-F5344CB8AC3E}">
        <p14:creationId xmlns:p14="http://schemas.microsoft.com/office/powerpoint/2010/main" val="56205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E9D5-6FAD-E18B-E492-DCDEC9519395}"/>
              </a:ext>
            </a:extLst>
          </p:cNvPr>
          <p:cNvSpPr>
            <a:spLocks noGrp="1"/>
          </p:cNvSpPr>
          <p:nvPr>
            <p:ph type="ctrTitle"/>
          </p:nvPr>
        </p:nvSpPr>
        <p:spPr/>
        <p:txBody>
          <a:bodyPr>
            <a:normAutofit fontScale="90000"/>
          </a:bodyPr>
          <a:lstStyle/>
          <a:p>
            <a:r>
              <a:rPr lang="en-US" dirty="0"/>
              <a:t>Do you support this as a 10-year direction?</a:t>
            </a:r>
            <a:br>
              <a:rPr lang="en-US" dirty="0"/>
            </a:br>
            <a:r>
              <a:rPr lang="en-US" dirty="0"/>
              <a:t>Why Some Answered ‘No’</a:t>
            </a:r>
            <a:br>
              <a:rPr lang="en-US" dirty="0"/>
            </a:br>
            <a:r>
              <a:rPr lang="en-US" dirty="0"/>
              <a:t> </a:t>
            </a:r>
          </a:p>
        </p:txBody>
      </p:sp>
      <p:sp>
        <p:nvSpPr>
          <p:cNvPr id="3" name="Content Placeholder 2">
            <a:extLst>
              <a:ext uri="{FF2B5EF4-FFF2-40B4-BE49-F238E27FC236}">
                <a16:creationId xmlns:a16="http://schemas.microsoft.com/office/drawing/2014/main" id="{7791EDEE-78A8-85A9-2926-44376E793D55}"/>
              </a:ext>
            </a:extLst>
          </p:cNvPr>
          <p:cNvSpPr>
            <a:spLocks noGrp="1"/>
          </p:cNvSpPr>
          <p:nvPr>
            <p:ph idx="13"/>
          </p:nvPr>
        </p:nvSpPr>
        <p:spPr>
          <a:xfrm>
            <a:off x="2210562" y="1887162"/>
            <a:ext cx="9144000" cy="2593017"/>
          </a:xfrm>
        </p:spPr>
        <p:txBody>
          <a:bodyPr/>
          <a:lstStyle/>
          <a:p>
            <a:pPr marL="0" indent="0">
              <a:buNone/>
            </a:pPr>
            <a:r>
              <a:rPr lang="en-US" sz="3200" dirty="0"/>
              <a:t>The “No” responses point to:</a:t>
            </a:r>
          </a:p>
          <a:p>
            <a:r>
              <a:rPr lang="en-US" sz="3200" dirty="0"/>
              <a:t>Language that feels overly abstract or institutional</a:t>
            </a:r>
          </a:p>
          <a:p>
            <a:r>
              <a:rPr lang="en-US" sz="3200" dirty="0"/>
              <a:t>Lack of concrete actions or accountability</a:t>
            </a:r>
          </a:p>
          <a:p>
            <a:r>
              <a:rPr lang="en-US" sz="3200" dirty="0"/>
              <a:t>Rural and small‑church realities being overlooked</a:t>
            </a:r>
          </a:p>
          <a:p>
            <a:r>
              <a:rPr lang="en-US" sz="3200" dirty="0"/>
              <a:t>Distrust from past restructurings</a:t>
            </a:r>
          </a:p>
        </p:txBody>
      </p:sp>
      <p:sp>
        <p:nvSpPr>
          <p:cNvPr id="7" name="TextBox 6">
            <a:extLst>
              <a:ext uri="{FF2B5EF4-FFF2-40B4-BE49-F238E27FC236}">
                <a16:creationId xmlns:a16="http://schemas.microsoft.com/office/drawing/2014/main" id="{D3484028-5D32-6820-4887-46E30E7F8A7D}"/>
              </a:ext>
            </a:extLst>
          </p:cNvPr>
          <p:cNvSpPr txBox="1"/>
          <p:nvPr/>
        </p:nvSpPr>
        <p:spPr>
          <a:xfrm>
            <a:off x="513184" y="5005266"/>
            <a:ext cx="11098554" cy="954107"/>
          </a:xfrm>
          <a:prstGeom prst="rect">
            <a:avLst/>
          </a:prstGeom>
          <a:noFill/>
        </p:spPr>
        <p:txBody>
          <a:bodyPr wrap="square" lIns="91440" tIns="45720" rIns="91440" bIns="45720" rtlCol="0" anchor="t">
            <a:spAutoFit/>
          </a:bodyPr>
          <a:lstStyle/>
          <a:p>
            <a:r>
              <a:rPr lang="en-US" sz="2800" b="1" dirty="0">
                <a:solidFill>
                  <a:srgbClr val="C00000"/>
                </a:solidFill>
              </a:rPr>
              <a:t>The high level of support, alongside a small minority of “No” responses (9%), reinforces that hesitations are not broad resistance.</a:t>
            </a:r>
          </a:p>
        </p:txBody>
      </p:sp>
    </p:spTree>
    <p:extLst>
      <p:ext uri="{BB962C8B-B14F-4D97-AF65-F5344CB8AC3E}">
        <p14:creationId xmlns:p14="http://schemas.microsoft.com/office/powerpoint/2010/main" val="108381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F201-E984-6AAF-53E1-5D2998DEAB5A}"/>
              </a:ext>
            </a:extLst>
          </p:cNvPr>
          <p:cNvSpPr>
            <a:spLocks noGrp="1"/>
          </p:cNvSpPr>
          <p:nvPr>
            <p:ph type="ctrTitle"/>
          </p:nvPr>
        </p:nvSpPr>
        <p:spPr/>
        <p:txBody>
          <a:bodyPr/>
          <a:lstStyle/>
          <a:p>
            <a:r>
              <a:rPr lang="en-US" dirty="0"/>
              <a:t>The Message People Heard</a:t>
            </a:r>
          </a:p>
        </p:txBody>
      </p:sp>
      <p:sp>
        <p:nvSpPr>
          <p:cNvPr id="3" name="Content Placeholder 2">
            <a:extLst>
              <a:ext uri="{FF2B5EF4-FFF2-40B4-BE49-F238E27FC236}">
                <a16:creationId xmlns:a16="http://schemas.microsoft.com/office/drawing/2014/main" id="{B8A10F1B-BFF4-79C0-893A-BA23D5677BE6}"/>
              </a:ext>
            </a:extLst>
          </p:cNvPr>
          <p:cNvSpPr>
            <a:spLocks noGrp="1"/>
          </p:cNvSpPr>
          <p:nvPr>
            <p:ph idx="13"/>
          </p:nvPr>
        </p:nvSpPr>
        <p:spPr>
          <a:xfrm>
            <a:off x="465476" y="1859754"/>
            <a:ext cx="5827748" cy="4017818"/>
          </a:xfrm>
        </p:spPr>
        <p:txBody>
          <a:bodyPr/>
          <a:lstStyle/>
          <a:p>
            <a:pPr marL="0" indent="0">
              <a:buNone/>
            </a:pPr>
            <a:r>
              <a:rPr lang="en-US" dirty="0"/>
              <a:t>What is </a:t>
            </a:r>
            <a:r>
              <a:rPr lang="en-US" dirty="0">
                <a:solidFill>
                  <a:srgbClr val="C00000"/>
                </a:solidFill>
              </a:rPr>
              <a:t>Toward 2035 </a:t>
            </a:r>
            <a:r>
              <a:rPr lang="en-US" dirty="0"/>
              <a:t>saying?   </a:t>
            </a:r>
            <a:endParaRPr lang="en-US" dirty="0">
              <a:solidFill>
                <a:srgbClr val="C00000"/>
              </a:solidFill>
            </a:endParaRPr>
          </a:p>
          <a:p>
            <a:pPr marL="0" indent="0">
              <a:buNone/>
            </a:pPr>
            <a:r>
              <a:rPr lang="en-US" dirty="0">
                <a:solidFill>
                  <a:srgbClr val="90651E"/>
                </a:solidFill>
              </a:rPr>
              <a:t>“The whole church must work together for the future” (30%)</a:t>
            </a:r>
          </a:p>
          <a:p>
            <a:pPr marL="0" indent="0">
              <a:buNone/>
            </a:pPr>
            <a:r>
              <a:rPr lang="en-US" dirty="0"/>
              <a:t>“Becoming diverse, contextual communities of disciples requires intentional collaborative effort” (19%)</a:t>
            </a:r>
          </a:p>
          <a:p>
            <a:pPr marL="0" indent="0">
              <a:buNone/>
            </a:pPr>
            <a:r>
              <a:rPr lang="en-US" dirty="0"/>
              <a:t>“God still has work for the United Church to do” (15%)</a:t>
            </a:r>
          </a:p>
        </p:txBody>
      </p:sp>
      <p:pic>
        <p:nvPicPr>
          <p:cNvPr id="5" name="Picture 4">
            <a:extLst>
              <a:ext uri="{FF2B5EF4-FFF2-40B4-BE49-F238E27FC236}">
                <a16:creationId xmlns:a16="http://schemas.microsoft.com/office/drawing/2014/main" id="{CE266CEE-987D-49D6-837F-D4480BCE6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9423" y="2030919"/>
            <a:ext cx="5270088" cy="2796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631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F4F0-BC55-9263-9296-D6973F8E6B50}"/>
              </a:ext>
            </a:extLst>
          </p:cNvPr>
          <p:cNvSpPr>
            <a:spLocks noGrp="1"/>
          </p:cNvSpPr>
          <p:nvPr>
            <p:ph type="ctrTitle"/>
          </p:nvPr>
        </p:nvSpPr>
        <p:spPr>
          <a:xfrm>
            <a:off x="1550894" y="239371"/>
            <a:ext cx="10107083" cy="1053796"/>
          </a:xfrm>
        </p:spPr>
        <p:txBody>
          <a:bodyPr>
            <a:normAutofit fontScale="90000"/>
          </a:bodyPr>
          <a:lstStyle/>
          <a:p>
            <a:r>
              <a:rPr lang="en-US" dirty="0"/>
              <a:t>Awareness of Toward 2035 is high</a:t>
            </a:r>
            <a:br>
              <a:rPr lang="en-US" dirty="0"/>
            </a:br>
            <a:r>
              <a:rPr lang="en-US" dirty="0"/>
              <a:t>especially among denominational leaders</a:t>
            </a:r>
            <a:br>
              <a:rPr lang="en-US" dirty="0"/>
            </a:br>
            <a:endParaRPr lang="en-US" dirty="0"/>
          </a:p>
        </p:txBody>
      </p:sp>
      <p:graphicFrame>
        <p:nvGraphicFramePr>
          <p:cNvPr id="4" name="Table 3">
            <a:extLst>
              <a:ext uri="{FF2B5EF4-FFF2-40B4-BE49-F238E27FC236}">
                <a16:creationId xmlns:a16="http://schemas.microsoft.com/office/drawing/2014/main" id="{47F6ADE5-EB8C-814E-3651-A6A0732DC348}"/>
              </a:ext>
            </a:extLst>
          </p:cNvPr>
          <p:cNvGraphicFramePr>
            <a:graphicFrameLocks noGrp="1"/>
          </p:cNvGraphicFramePr>
          <p:nvPr/>
        </p:nvGraphicFramePr>
        <p:xfrm>
          <a:off x="2228357" y="1602432"/>
          <a:ext cx="7482255" cy="4468478"/>
        </p:xfrm>
        <a:graphic>
          <a:graphicData uri="http://schemas.openxmlformats.org/drawingml/2006/table">
            <a:tbl>
              <a:tblPr>
                <a:tableStyleId>{073A0DAA-6AF3-43AB-8588-CEC1D06C72B9}</a:tableStyleId>
              </a:tblPr>
              <a:tblGrid>
                <a:gridCol w="2494085">
                  <a:extLst>
                    <a:ext uri="{9D8B030D-6E8A-4147-A177-3AD203B41FA5}">
                      <a16:colId xmlns:a16="http://schemas.microsoft.com/office/drawing/2014/main" val="3842560872"/>
                    </a:ext>
                  </a:extLst>
                </a:gridCol>
                <a:gridCol w="2494085">
                  <a:extLst>
                    <a:ext uri="{9D8B030D-6E8A-4147-A177-3AD203B41FA5}">
                      <a16:colId xmlns:a16="http://schemas.microsoft.com/office/drawing/2014/main" val="3816954691"/>
                    </a:ext>
                  </a:extLst>
                </a:gridCol>
                <a:gridCol w="2494085">
                  <a:extLst>
                    <a:ext uri="{9D8B030D-6E8A-4147-A177-3AD203B41FA5}">
                      <a16:colId xmlns:a16="http://schemas.microsoft.com/office/drawing/2014/main" val="810524038"/>
                    </a:ext>
                  </a:extLst>
                </a:gridCol>
              </a:tblGrid>
              <a:tr h="649553">
                <a:tc>
                  <a:txBody>
                    <a:bodyPr/>
                    <a:lstStyle/>
                    <a:p>
                      <a:pPr lvl="0" algn="ctr">
                        <a:buNone/>
                      </a:pPr>
                      <a:endParaRPr lang="en-US" sz="1800" u="none" strike="noStrike" dirty="0">
                        <a:solidFill>
                          <a:srgbClr val="D23424"/>
                        </a:solidFill>
                        <a:effectLst/>
                      </a:endParaRPr>
                    </a:p>
                  </a:txBody>
                  <a:tcPr marL="5111" marR="5111" marT="5111" marB="0" anchor="ctr"/>
                </a:tc>
                <a:tc>
                  <a:txBody>
                    <a:bodyPr/>
                    <a:lstStyle/>
                    <a:p>
                      <a:pPr algn="ctr" fontAlgn="b">
                        <a:buNone/>
                      </a:pPr>
                      <a:r>
                        <a:rPr lang="en-US" sz="1800" u="none" strike="noStrike" dirty="0">
                          <a:solidFill>
                            <a:schemeClr val="tx1"/>
                          </a:solidFill>
                          <a:effectLst/>
                        </a:rPr>
                        <a:t>Total familiar</a:t>
                      </a:r>
                      <a:endParaRPr lang="en-US" sz="1800" b="0" i="0" u="none" strike="noStrike" dirty="0">
                        <a:solidFill>
                          <a:schemeClr val="tx1"/>
                        </a:solidFill>
                        <a:effectLs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Sample size</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1274407476"/>
                  </a:ext>
                </a:extLst>
              </a:tr>
              <a:tr h="347175">
                <a:tc>
                  <a:txBody>
                    <a:bodyPr/>
                    <a:lstStyle/>
                    <a:p>
                      <a:pPr lvl="0" algn="ctr">
                        <a:buNone/>
                      </a:pPr>
                      <a:r>
                        <a:rPr lang="en-US" sz="1800" b="0" u="none" strike="noStrike" dirty="0">
                          <a:solidFill>
                            <a:schemeClr val="tx1"/>
                          </a:solidFill>
                          <a:effectLst/>
                        </a:rPr>
                        <a:t>ALL</a:t>
                      </a:r>
                    </a:p>
                  </a:txBody>
                  <a:tcPr marL="5111" marR="5111" marT="5111" marB="0" anchor="ctr"/>
                </a:tc>
                <a:tc>
                  <a:txBody>
                    <a:bodyPr/>
                    <a:lstStyle/>
                    <a:p>
                      <a:pPr algn="ctr" fontAlgn="b">
                        <a:buNone/>
                      </a:pPr>
                      <a:r>
                        <a:rPr lang="en-US" sz="1800" b="1" u="none" strike="noStrike" dirty="0">
                          <a:solidFill>
                            <a:srgbClr val="C00000"/>
                          </a:solidFill>
                          <a:effectLst/>
                        </a:rPr>
                        <a:t>53%</a:t>
                      </a:r>
                      <a:endParaRPr lang="en-US" sz="1800" b="1" i="0" u="none" strike="noStrike" dirty="0">
                        <a:solidFill>
                          <a:srgbClr val="C00000"/>
                        </a:solidFill>
                        <a:effectLs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3053</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650374719"/>
                  </a:ext>
                </a:extLst>
              </a:tr>
              <a:tr h="347175">
                <a:tc>
                  <a:txBody>
                    <a:bodyPr/>
                    <a:lstStyle/>
                    <a:p>
                      <a:pPr lvl="0" algn="ctr">
                        <a:buNone/>
                      </a:pPr>
                      <a:r>
                        <a:rPr lang="en-US" sz="1800" b="1" u="none" strike="noStrike" dirty="0">
                          <a:solidFill>
                            <a:schemeClr val="tx1"/>
                          </a:solidFill>
                          <a:effectLst/>
                          <a:highlight>
                            <a:srgbClr val="FFFF00"/>
                          </a:highlight>
                        </a:rPr>
                        <a:t>GC45 Commissioners</a:t>
                      </a:r>
                    </a:p>
                  </a:txBody>
                  <a:tcPr marL="5111" marR="5111" marT="5111" marB="0" anchor="ctr"/>
                </a:tc>
                <a:tc>
                  <a:txBody>
                    <a:bodyPr/>
                    <a:lstStyle/>
                    <a:p>
                      <a:pPr algn="ctr" fontAlgn="b">
                        <a:buNone/>
                      </a:pPr>
                      <a:r>
                        <a:rPr lang="en-US" sz="1800" b="1" u="none" strike="noStrike" dirty="0">
                          <a:solidFill>
                            <a:schemeClr val="tx1"/>
                          </a:solidFill>
                          <a:effectLst/>
                          <a:highlight>
                            <a:srgbClr val="FFFF00"/>
                          </a:highlight>
                        </a:rPr>
                        <a:t>97%</a:t>
                      </a:r>
                      <a:endParaRPr lang="en-US" sz="1800" b="1" i="0" u="none" strike="noStrike" dirty="0">
                        <a:solidFill>
                          <a:schemeClr val="tx1"/>
                        </a:solidFill>
                        <a:effectLst/>
                        <a:highlight>
                          <a:srgbClr val="FFFF00"/>
                        </a:highligh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69</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1590509292"/>
                  </a:ext>
                </a:extLst>
              </a:tr>
              <a:tr h="347175">
                <a:tc>
                  <a:txBody>
                    <a:bodyPr/>
                    <a:lstStyle/>
                    <a:p>
                      <a:pPr lvl="0" algn="ctr">
                        <a:buNone/>
                      </a:pPr>
                      <a:r>
                        <a:rPr lang="en-US" sz="1800" b="1" u="none" strike="noStrike" dirty="0">
                          <a:solidFill>
                            <a:schemeClr val="tx1"/>
                          </a:solidFill>
                          <a:effectLst/>
                          <a:highlight>
                            <a:srgbClr val="FFFF00"/>
                          </a:highlight>
                        </a:rPr>
                        <a:t>RC Exec members</a:t>
                      </a:r>
                    </a:p>
                  </a:txBody>
                  <a:tcPr marL="5111" marR="5111" marT="5111" marB="0" anchor="ctr"/>
                </a:tc>
                <a:tc>
                  <a:txBody>
                    <a:bodyPr/>
                    <a:lstStyle/>
                    <a:p>
                      <a:pPr algn="ctr" fontAlgn="b">
                        <a:buNone/>
                      </a:pPr>
                      <a:r>
                        <a:rPr lang="en-US" sz="1800" b="1" u="none" strike="noStrike" dirty="0">
                          <a:solidFill>
                            <a:schemeClr val="tx1"/>
                          </a:solidFill>
                          <a:effectLst/>
                          <a:highlight>
                            <a:srgbClr val="FFFF00"/>
                          </a:highlight>
                        </a:rPr>
                        <a:t>97%</a:t>
                      </a:r>
                      <a:endParaRPr lang="en-US" sz="1800" b="1" i="0" u="none" strike="noStrike" dirty="0">
                        <a:solidFill>
                          <a:schemeClr val="tx1"/>
                        </a:solidFill>
                        <a:effectLst/>
                        <a:highlight>
                          <a:srgbClr val="FFFF00"/>
                        </a:highligh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61</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2323871035"/>
                  </a:ext>
                </a:extLst>
              </a:tr>
              <a:tr h="347175">
                <a:tc>
                  <a:txBody>
                    <a:bodyPr/>
                    <a:lstStyle/>
                    <a:p>
                      <a:pPr lvl="0" algn="ctr">
                        <a:buNone/>
                      </a:pPr>
                      <a:r>
                        <a:rPr lang="en-US" sz="1800" b="1" u="none" strike="noStrike" dirty="0">
                          <a:solidFill>
                            <a:schemeClr val="tx1"/>
                          </a:solidFill>
                          <a:effectLst/>
                          <a:highlight>
                            <a:srgbClr val="FFFF00"/>
                          </a:highlight>
                        </a:rPr>
                        <a:t>GCO/RCO Staff</a:t>
                      </a:r>
                    </a:p>
                  </a:txBody>
                  <a:tcPr marL="5111" marR="5111" marT="5111" marB="0" anchor="ctr"/>
                </a:tc>
                <a:tc>
                  <a:txBody>
                    <a:bodyPr/>
                    <a:lstStyle/>
                    <a:p>
                      <a:pPr algn="ctr" fontAlgn="b">
                        <a:buNone/>
                      </a:pPr>
                      <a:r>
                        <a:rPr lang="en-US" sz="1800" b="1" u="none" strike="noStrike" dirty="0">
                          <a:solidFill>
                            <a:schemeClr val="tx1"/>
                          </a:solidFill>
                          <a:effectLst/>
                          <a:highlight>
                            <a:srgbClr val="FFFF00"/>
                          </a:highlight>
                        </a:rPr>
                        <a:t>96%</a:t>
                      </a:r>
                      <a:endParaRPr lang="en-US" sz="1800" b="1" i="0" u="none" strike="noStrike" dirty="0">
                        <a:solidFill>
                          <a:schemeClr val="tx1"/>
                        </a:solidFill>
                        <a:effectLst/>
                        <a:highlight>
                          <a:srgbClr val="FFFF00"/>
                        </a:highlight>
                        <a:latin typeface="Aptos Narrow"/>
                      </a:endParaRPr>
                    </a:p>
                  </a:txBody>
                  <a:tcPr marL="5112" marR="5112" marT="5112" marB="0" anchor="ctr"/>
                </a:tc>
                <a:tc>
                  <a:txBody>
                    <a:bodyPr/>
                    <a:lstStyle/>
                    <a:p>
                      <a:pPr algn="ctr" fontAlgn="b">
                        <a:buNone/>
                      </a:pPr>
                      <a:r>
                        <a:rPr lang="en-US" sz="1800" u="none" strike="noStrike">
                          <a:solidFill>
                            <a:schemeClr val="tx1"/>
                          </a:solidFill>
                          <a:effectLst/>
                        </a:rPr>
                        <a:t>115</a:t>
                      </a:r>
                      <a:endParaRPr lang="en-US" sz="1800" b="0" i="0" u="none" strike="noStrike">
                        <a:solidFill>
                          <a:schemeClr val="tx1"/>
                        </a:solidFill>
                        <a:effectLst/>
                        <a:latin typeface="Aptos Narrow"/>
                      </a:endParaRPr>
                    </a:p>
                  </a:txBody>
                  <a:tcPr marL="5112" marR="5112" marT="5112" marB="0" anchor="ctr"/>
                </a:tc>
                <a:extLst>
                  <a:ext uri="{0D108BD9-81ED-4DB2-BD59-A6C34878D82A}">
                    <a16:rowId xmlns:a16="http://schemas.microsoft.com/office/drawing/2014/main" val="213889478"/>
                  </a:ext>
                </a:extLst>
              </a:tr>
              <a:tr h="347175">
                <a:tc>
                  <a:txBody>
                    <a:bodyPr/>
                    <a:lstStyle/>
                    <a:p>
                      <a:pPr lvl="0" algn="ctr">
                        <a:buNone/>
                      </a:pPr>
                      <a:r>
                        <a:rPr lang="en-US" sz="1800" b="1" u="none" strike="noStrike" dirty="0">
                          <a:solidFill>
                            <a:schemeClr val="tx1"/>
                          </a:solidFill>
                          <a:effectLst/>
                          <a:highlight>
                            <a:srgbClr val="00FFFF"/>
                          </a:highlight>
                        </a:rPr>
                        <a:t>RC Commission/</a:t>
                      </a:r>
                      <a:r>
                        <a:rPr lang="en-US" sz="1800" b="1" u="none" strike="noStrike" dirty="0" err="1">
                          <a:solidFill>
                            <a:schemeClr val="tx1"/>
                          </a:solidFill>
                          <a:effectLst/>
                          <a:highlight>
                            <a:srgbClr val="00FFFF"/>
                          </a:highlight>
                        </a:rPr>
                        <a:t>Cmttee</a:t>
                      </a:r>
                      <a:endParaRPr lang="en-US" sz="1800" b="1" u="none" strike="noStrike" dirty="0">
                        <a:solidFill>
                          <a:schemeClr val="tx1"/>
                        </a:solidFill>
                        <a:effectLst/>
                        <a:highlight>
                          <a:srgbClr val="00FFFF"/>
                        </a:highlight>
                      </a:endParaRPr>
                    </a:p>
                  </a:txBody>
                  <a:tcPr marL="5111" marR="5111" marT="5111" marB="0" anchor="ctr"/>
                </a:tc>
                <a:tc>
                  <a:txBody>
                    <a:bodyPr/>
                    <a:lstStyle/>
                    <a:p>
                      <a:pPr algn="ctr" fontAlgn="b">
                        <a:buNone/>
                      </a:pPr>
                      <a:r>
                        <a:rPr lang="en-US" sz="1800" b="1" u="none" strike="noStrike" dirty="0">
                          <a:solidFill>
                            <a:schemeClr val="tx1"/>
                          </a:solidFill>
                          <a:effectLst/>
                          <a:highlight>
                            <a:srgbClr val="00FFFF"/>
                          </a:highlight>
                        </a:rPr>
                        <a:t>85%</a:t>
                      </a:r>
                      <a:endParaRPr lang="en-US" sz="1800" b="1" i="0" u="none" strike="noStrike" dirty="0">
                        <a:solidFill>
                          <a:schemeClr val="tx1"/>
                        </a:solidFill>
                        <a:effectLst/>
                        <a:highlight>
                          <a:srgbClr val="00FFFF"/>
                        </a:highligh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101</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4124195763"/>
                  </a:ext>
                </a:extLst>
              </a:tr>
              <a:tr h="347175">
                <a:tc>
                  <a:txBody>
                    <a:bodyPr/>
                    <a:lstStyle/>
                    <a:p>
                      <a:pPr lvl="0" algn="ctr">
                        <a:buNone/>
                      </a:pPr>
                      <a:r>
                        <a:rPr lang="en-US" sz="1800" b="1" u="none" strike="noStrike" dirty="0">
                          <a:solidFill>
                            <a:schemeClr val="tx1"/>
                          </a:solidFill>
                          <a:effectLst/>
                          <a:highlight>
                            <a:srgbClr val="00FFFF"/>
                          </a:highlight>
                        </a:rPr>
                        <a:t>COF Rep to RC</a:t>
                      </a:r>
                    </a:p>
                  </a:txBody>
                  <a:tcPr marL="5111" marR="5111" marT="5111" marB="0" anchor="ctr"/>
                </a:tc>
                <a:tc>
                  <a:txBody>
                    <a:bodyPr/>
                    <a:lstStyle/>
                    <a:p>
                      <a:pPr algn="ctr" fontAlgn="b">
                        <a:buNone/>
                      </a:pPr>
                      <a:r>
                        <a:rPr lang="en-US" sz="1800" b="1" u="none" strike="noStrike" dirty="0">
                          <a:solidFill>
                            <a:schemeClr val="tx1"/>
                          </a:solidFill>
                          <a:effectLst/>
                          <a:highlight>
                            <a:srgbClr val="00FFFF"/>
                          </a:highlight>
                        </a:rPr>
                        <a:t>79%</a:t>
                      </a:r>
                      <a:endParaRPr lang="en-US" sz="1800" b="1" i="0" u="none" strike="noStrike" dirty="0">
                        <a:solidFill>
                          <a:schemeClr val="tx1"/>
                        </a:solidFill>
                        <a:effectLst/>
                        <a:highlight>
                          <a:srgbClr val="00FFFF"/>
                        </a:highligh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243</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913519069"/>
                  </a:ext>
                </a:extLst>
              </a:tr>
              <a:tr h="347175">
                <a:tc>
                  <a:txBody>
                    <a:bodyPr/>
                    <a:lstStyle/>
                    <a:p>
                      <a:pPr lvl="0" algn="ctr">
                        <a:buNone/>
                      </a:pPr>
                      <a:r>
                        <a:rPr lang="en-US" sz="1800" b="1" u="none" strike="noStrike" dirty="0">
                          <a:solidFill>
                            <a:schemeClr val="tx1"/>
                          </a:solidFill>
                          <a:effectLst/>
                          <a:highlight>
                            <a:srgbClr val="00FFFF"/>
                          </a:highlight>
                        </a:rPr>
                        <a:t>Ministry Personnel </a:t>
                      </a:r>
                    </a:p>
                  </a:txBody>
                  <a:tcPr marL="5111" marR="5111" marT="5111" marB="0" anchor="ctr"/>
                </a:tc>
                <a:tc>
                  <a:txBody>
                    <a:bodyPr/>
                    <a:lstStyle/>
                    <a:p>
                      <a:pPr algn="ctr" fontAlgn="b">
                        <a:buNone/>
                      </a:pPr>
                      <a:r>
                        <a:rPr lang="en-US" sz="1800" b="1" u="none" strike="noStrike" dirty="0">
                          <a:solidFill>
                            <a:schemeClr val="tx1"/>
                          </a:solidFill>
                          <a:effectLst/>
                          <a:highlight>
                            <a:srgbClr val="00FFFF"/>
                          </a:highlight>
                        </a:rPr>
                        <a:t>78%</a:t>
                      </a:r>
                      <a:endParaRPr lang="en-US" sz="1800" b="1" i="0" u="none" strike="noStrike" dirty="0">
                        <a:solidFill>
                          <a:schemeClr val="tx1"/>
                        </a:solidFill>
                        <a:effectLst/>
                        <a:highlight>
                          <a:srgbClr val="00FFFF"/>
                        </a:highligh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501</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81774107"/>
                  </a:ext>
                </a:extLst>
              </a:tr>
              <a:tr h="347175">
                <a:tc>
                  <a:txBody>
                    <a:bodyPr/>
                    <a:lstStyle/>
                    <a:p>
                      <a:pPr lvl="0" algn="ctr">
                        <a:buNone/>
                      </a:pPr>
                      <a:r>
                        <a:rPr lang="en-US" sz="1800" u="none" strike="noStrike" dirty="0">
                          <a:solidFill>
                            <a:schemeClr val="tx1"/>
                          </a:solidFill>
                          <a:effectLst/>
                        </a:rPr>
                        <a:t>Retired MP</a:t>
                      </a:r>
                    </a:p>
                  </a:txBody>
                  <a:tcPr marL="5111" marR="5111" marT="5111" marB="0" anchor="ctr"/>
                </a:tc>
                <a:tc>
                  <a:txBody>
                    <a:bodyPr/>
                    <a:lstStyle/>
                    <a:p>
                      <a:pPr algn="ctr" fontAlgn="b">
                        <a:buNone/>
                      </a:pPr>
                      <a:r>
                        <a:rPr lang="en-US" sz="1800" u="none" strike="noStrike" dirty="0">
                          <a:solidFill>
                            <a:schemeClr val="tx1"/>
                          </a:solidFill>
                          <a:effectLst/>
                        </a:rPr>
                        <a:t>56%</a:t>
                      </a:r>
                      <a:endParaRPr lang="en-US" sz="1800" b="0" i="0" u="none" strike="noStrike" dirty="0">
                        <a:solidFill>
                          <a:schemeClr val="tx1"/>
                        </a:solidFill>
                        <a:effectLs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201</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1505822448"/>
                  </a:ext>
                </a:extLst>
              </a:tr>
              <a:tr h="347175">
                <a:tc>
                  <a:txBody>
                    <a:bodyPr/>
                    <a:lstStyle/>
                    <a:p>
                      <a:pPr lvl="0" algn="ctr">
                        <a:buNone/>
                      </a:pPr>
                      <a:r>
                        <a:rPr lang="en-US" sz="1800" u="none" strike="noStrike" dirty="0">
                          <a:solidFill>
                            <a:schemeClr val="tx1"/>
                          </a:solidFill>
                          <a:effectLst/>
                        </a:rPr>
                        <a:t>Lay Staff at COF</a:t>
                      </a:r>
                    </a:p>
                  </a:txBody>
                  <a:tcPr marL="5111" marR="5111" marT="5111" marB="0" anchor="ctr"/>
                </a:tc>
                <a:tc>
                  <a:txBody>
                    <a:bodyPr/>
                    <a:lstStyle/>
                    <a:p>
                      <a:pPr algn="ctr" fontAlgn="b">
                        <a:buNone/>
                      </a:pPr>
                      <a:r>
                        <a:rPr lang="en-US" sz="1800" u="none" strike="noStrike">
                          <a:solidFill>
                            <a:schemeClr val="tx1"/>
                          </a:solidFill>
                          <a:effectLst/>
                        </a:rPr>
                        <a:t>52%</a:t>
                      </a:r>
                      <a:endParaRPr lang="en-US" sz="1800" b="0" i="0" u="none" strike="noStrike">
                        <a:solidFill>
                          <a:schemeClr val="tx1"/>
                        </a:solidFill>
                        <a:effectLs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97</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1798851224"/>
                  </a:ext>
                </a:extLst>
              </a:tr>
              <a:tr h="347175">
                <a:tc>
                  <a:txBody>
                    <a:bodyPr/>
                    <a:lstStyle/>
                    <a:p>
                      <a:pPr lvl="0" algn="ctr">
                        <a:buNone/>
                      </a:pPr>
                      <a:r>
                        <a:rPr lang="en-US" sz="1800" u="none" strike="noStrike" dirty="0">
                          <a:solidFill>
                            <a:schemeClr val="tx1"/>
                          </a:solidFill>
                          <a:effectLst/>
                        </a:rPr>
                        <a:t>COF Leader</a:t>
                      </a:r>
                    </a:p>
                  </a:txBody>
                  <a:tcPr marL="5111" marR="5111" marT="5111" marB="0" anchor="ctr"/>
                </a:tc>
                <a:tc>
                  <a:txBody>
                    <a:bodyPr/>
                    <a:lstStyle/>
                    <a:p>
                      <a:pPr algn="ctr" fontAlgn="b">
                        <a:buNone/>
                      </a:pPr>
                      <a:r>
                        <a:rPr lang="en-US" sz="1800" u="none" strike="noStrike">
                          <a:solidFill>
                            <a:schemeClr val="tx1"/>
                          </a:solidFill>
                          <a:effectLst/>
                        </a:rPr>
                        <a:t>48%</a:t>
                      </a:r>
                      <a:endParaRPr lang="en-US" sz="1800" b="0" i="0" u="none" strike="noStrike">
                        <a:solidFill>
                          <a:schemeClr val="tx1"/>
                        </a:solidFill>
                        <a:effectLs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1323</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3482196307"/>
                  </a:ext>
                </a:extLst>
              </a:tr>
              <a:tr h="347175">
                <a:tc>
                  <a:txBody>
                    <a:bodyPr/>
                    <a:lstStyle/>
                    <a:p>
                      <a:pPr lvl="0" algn="ctr">
                        <a:buNone/>
                      </a:pPr>
                      <a:r>
                        <a:rPr lang="en-US" sz="1800" u="none" strike="noStrike" dirty="0">
                          <a:solidFill>
                            <a:schemeClr val="tx1"/>
                          </a:solidFill>
                          <a:effectLst/>
                        </a:rPr>
                        <a:t>COF member/adherent</a:t>
                      </a:r>
                    </a:p>
                  </a:txBody>
                  <a:tcPr marL="5111" marR="5111" marT="5111" marB="0" anchor="ctr"/>
                </a:tc>
                <a:tc>
                  <a:txBody>
                    <a:bodyPr/>
                    <a:lstStyle/>
                    <a:p>
                      <a:pPr algn="ctr" fontAlgn="b">
                        <a:buNone/>
                      </a:pPr>
                      <a:r>
                        <a:rPr lang="en-US" sz="1800" u="none" strike="noStrike" dirty="0">
                          <a:solidFill>
                            <a:schemeClr val="tx1"/>
                          </a:solidFill>
                          <a:effectLst/>
                        </a:rPr>
                        <a:t>41%</a:t>
                      </a:r>
                      <a:endParaRPr lang="en-US" sz="1800" b="0" i="0" u="none" strike="noStrike" dirty="0">
                        <a:solidFill>
                          <a:schemeClr val="tx1"/>
                        </a:solidFill>
                        <a:effectLst/>
                        <a:latin typeface="Aptos Narrow"/>
                      </a:endParaRPr>
                    </a:p>
                  </a:txBody>
                  <a:tcPr marL="5112" marR="5112" marT="5112" marB="0" anchor="ctr"/>
                </a:tc>
                <a:tc>
                  <a:txBody>
                    <a:bodyPr/>
                    <a:lstStyle/>
                    <a:p>
                      <a:pPr algn="ctr" fontAlgn="b">
                        <a:buNone/>
                      </a:pPr>
                      <a:r>
                        <a:rPr lang="en-US" sz="1800" u="none" strike="noStrike" dirty="0">
                          <a:solidFill>
                            <a:schemeClr val="tx1"/>
                          </a:solidFill>
                          <a:effectLst/>
                        </a:rPr>
                        <a:t>1223</a:t>
                      </a:r>
                      <a:endParaRPr lang="en-US" sz="1800" b="0" i="0" u="none" strike="noStrike" dirty="0">
                        <a:solidFill>
                          <a:schemeClr val="tx1"/>
                        </a:solidFill>
                        <a:effectLst/>
                        <a:latin typeface="Aptos Narrow"/>
                      </a:endParaRPr>
                    </a:p>
                  </a:txBody>
                  <a:tcPr marL="5112" marR="5112" marT="5112" marB="0" anchor="ctr"/>
                </a:tc>
                <a:extLst>
                  <a:ext uri="{0D108BD9-81ED-4DB2-BD59-A6C34878D82A}">
                    <a16:rowId xmlns:a16="http://schemas.microsoft.com/office/drawing/2014/main" val="1202382219"/>
                  </a:ext>
                </a:extLst>
              </a:tr>
            </a:tbl>
          </a:graphicData>
        </a:graphic>
      </p:graphicFrame>
      <p:sp>
        <p:nvSpPr>
          <p:cNvPr id="8" name="TextBox 7">
            <a:extLst>
              <a:ext uri="{FF2B5EF4-FFF2-40B4-BE49-F238E27FC236}">
                <a16:creationId xmlns:a16="http://schemas.microsoft.com/office/drawing/2014/main" id="{CD3390B5-50E8-9D5C-B1D0-0C961D3972CD}"/>
              </a:ext>
            </a:extLst>
          </p:cNvPr>
          <p:cNvSpPr txBox="1"/>
          <p:nvPr/>
        </p:nvSpPr>
        <p:spPr>
          <a:xfrm>
            <a:off x="1886192" y="1230414"/>
            <a:ext cx="7824420" cy="461665"/>
          </a:xfrm>
          <a:prstGeom prst="rect">
            <a:avLst/>
          </a:prstGeom>
          <a:noFill/>
        </p:spPr>
        <p:txBody>
          <a:bodyPr wrap="square" lIns="91440" tIns="45720" rIns="91440" bIns="45720" rtlCol="0" anchor="t">
            <a:spAutoFit/>
          </a:bodyPr>
          <a:lstStyle/>
          <a:p>
            <a:r>
              <a:rPr lang="en-US" sz="2400" dirty="0"/>
              <a:t>Q3. How familiar are you with Toward 2035?  </a:t>
            </a:r>
          </a:p>
        </p:txBody>
      </p:sp>
    </p:spTree>
    <p:extLst>
      <p:ext uri="{BB962C8B-B14F-4D97-AF65-F5344CB8AC3E}">
        <p14:creationId xmlns:p14="http://schemas.microsoft.com/office/powerpoint/2010/main" val="115507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17CB-96A8-054C-B8A8-6EE5F308087C}"/>
              </a:ext>
            </a:extLst>
          </p:cNvPr>
          <p:cNvSpPr>
            <a:spLocks noGrp="1"/>
          </p:cNvSpPr>
          <p:nvPr>
            <p:ph type="ctrTitle"/>
          </p:nvPr>
        </p:nvSpPr>
        <p:spPr/>
        <p:txBody>
          <a:bodyPr/>
          <a:lstStyle/>
          <a:p>
            <a:r>
              <a:rPr lang="en-US"/>
              <a:t>What Communities Say They Need</a:t>
            </a:r>
          </a:p>
        </p:txBody>
      </p:sp>
      <p:sp>
        <p:nvSpPr>
          <p:cNvPr id="3" name="Content Placeholder 2">
            <a:extLst>
              <a:ext uri="{FF2B5EF4-FFF2-40B4-BE49-F238E27FC236}">
                <a16:creationId xmlns:a16="http://schemas.microsoft.com/office/drawing/2014/main" id="{D05B2895-8F36-45DF-5D74-0EB708F59224}"/>
              </a:ext>
            </a:extLst>
          </p:cNvPr>
          <p:cNvSpPr>
            <a:spLocks noGrp="1"/>
          </p:cNvSpPr>
          <p:nvPr>
            <p:ph idx="13"/>
          </p:nvPr>
        </p:nvSpPr>
        <p:spPr>
          <a:xfrm>
            <a:off x="2484120" y="1686375"/>
            <a:ext cx="9144000" cy="3132513"/>
          </a:xfrm>
        </p:spPr>
        <p:txBody>
          <a:bodyPr/>
          <a:lstStyle/>
          <a:p>
            <a:pPr marL="0" indent="0">
              <a:buNone/>
            </a:pPr>
            <a:r>
              <a:rPr lang="en-US" sz="3200" dirty="0"/>
              <a:t>To live toward this future, communities need:</a:t>
            </a:r>
          </a:p>
          <a:p>
            <a:r>
              <a:rPr lang="en-US" sz="3200" dirty="0">
                <a:solidFill>
                  <a:srgbClr val="90651E"/>
                </a:solidFill>
              </a:rPr>
              <a:t>Support reaching beyond the church  	55%</a:t>
            </a:r>
          </a:p>
          <a:p>
            <a:r>
              <a:rPr lang="en-US" sz="3200" dirty="0"/>
              <a:t>Help becoming multigenerational	 	48%</a:t>
            </a:r>
          </a:p>
          <a:p>
            <a:r>
              <a:rPr lang="en-US" sz="3200" dirty="0"/>
              <a:t>Stronger collaboration with nearby COFs	42%</a:t>
            </a:r>
          </a:p>
          <a:p>
            <a:r>
              <a:rPr lang="en-US" sz="3200" dirty="0"/>
              <a:t>Discernment resources, Staff Supports, Becoming more Multiracial 					36-29% </a:t>
            </a:r>
          </a:p>
        </p:txBody>
      </p:sp>
      <p:sp>
        <p:nvSpPr>
          <p:cNvPr id="4" name="TextBox 3">
            <a:extLst>
              <a:ext uri="{FF2B5EF4-FFF2-40B4-BE49-F238E27FC236}">
                <a16:creationId xmlns:a16="http://schemas.microsoft.com/office/drawing/2014/main" id="{71B6D15D-6581-5483-205E-32CF332EBD78}"/>
              </a:ext>
            </a:extLst>
          </p:cNvPr>
          <p:cNvSpPr txBox="1"/>
          <p:nvPr/>
        </p:nvSpPr>
        <p:spPr>
          <a:xfrm>
            <a:off x="1114898" y="5004033"/>
            <a:ext cx="10133978" cy="861774"/>
          </a:xfrm>
          <a:prstGeom prst="rect">
            <a:avLst/>
          </a:prstGeom>
          <a:noFill/>
        </p:spPr>
        <p:txBody>
          <a:bodyPr wrap="square" rtlCol="0">
            <a:spAutoFit/>
          </a:bodyPr>
          <a:lstStyle/>
          <a:p>
            <a:r>
              <a:rPr lang="en-US" sz="3200" b="1" dirty="0">
                <a:solidFill>
                  <a:srgbClr val="C00000"/>
                </a:solidFill>
              </a:rPr>
              <a:t>Real staff support. Not more vision. More accompaniment.</a:t>
            </a:r>
          </a:p>
          <a:p>
            <a:endParaRPr lang="en-US" dirty="0"/>
          </a:p>
        </p:txBody>
      </p:sp>
    </p:spTree>
    <p:extLst>
      <p:ext uri="{BB962C8B-B14F-4D97-AF65-F5344CB8AC3E}">
        <p14:creationId xmlns:p14="http://schemas.microsoft.com/office/powerpoint/2010/main" val="11568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FEFA7-81C9-E263-9EC7-9AC5DA7B1885}"/>
              </a:ext>
            </a:extLst>
          </p:cNvPr>
          <p:cNvSpPr>
            <a:spLocks noGrp="1"/>
          </p:cNvSpPr>
          <p:nvPr>
            <p:ph idx="13"/>
          </p:nvPr>
        </p:nvSpPr>
        <p:spPr>
          <a:xfrm>
            <a:off x="1524000" y="1759527"/>
            <a:ext cx="4495800" cy="4017818"/>
          </a:xfrm>
        </p:spPr>
        <p:txBody>
          <a:bodyPr lIns="91440" tIns="45720" rIns="91440" bIns="45720">
            <a:normAutofit/>
          </a:bodyPr>
          <a:lstStyle/>
          <a:p>
            <a:r>
              <a:rPr lang="en-US"/>
              <a:t>100 Tables</a:t>
            </a:r>
          </a:p>
          <a:p>
            <a:r>
              <a:rPr lang="en-US"/>
              <a:t>Growth Animator re invitation</a:t>
            </a:r>
            <a:endParaRPr lang="en-US" dirty="0"/>
          </a:p>
        </p:txBody>
      </p:sp>
      <p:pic>
        <p:nvPicPr>
          <p:cNvPr id="5" name="Picture 4" descr="A rainbow coloured 100 foot table in front of the historic Metropolitan United Church Toronto">
            <a:extLst>
              <a:ext uri="{FF2B5EF4-FFF2-40B4-BE49-F238E27FC236}">
                <a16:creationId xmlns:a16="http://schemas.microsoft.com/office/drawing/2014/main" id="{1459D848-4893-1E7C-AD1F-9A1ABC5D9305}"/>
              </a:ext>
            </a:extLst>
          </p:cNvPr>
          <p:cNvPicPr>
            <a:picLocks noChangeAspect="1"/>
          </p:cNvPicPr>
          <p:nvPr/>
        </p:nvPicPr>
        <p:blipFill>
          <a:blip r:embed="rId2"/>
          <a:stretch>
            <a:fillRect/>
          </a:stretch>
        </p:blipFill>
        <p:spPr>
          <a:xfrm>
            <a:off x="6161903" y="1793479"/>
            <a:ext cx="4495800" cy="3933825"/>
          </a:xfrm>
          <a:prstGeom prst="rect">
            <a:avLst/>
          </a:prstGeom>
          <a:noFill/>
        </p:spPr>
      </p:pic>
      <p:sp>
        <p:nvSpPr>
          <p:cNvPr id="2" name="Title 1">
            <a:extLst>
              <a:ext uri="{FF2B5EF4-FFF2-40B4-BE49-F238E27FC236}">
                <a16:creationId xmlns:a16="http://schemas.microsoft.com/office/drawing/2014/main" id="{9008DA9F-0703-3608-C60C-45FDD4621A3D}"/>
              </a:ext>
            </a:extLst>
          </p:cNvPr>
          <p:cNvSpPr>
            <a:spLocks noGrp="1"/>
          </p:cNvSpPr>
          <p:nvPr>
            <p:ph type="ctrTitle"/>
          </p:nvPr>
        </p:nvSpPr>
        <p:spPr>
          <a:xfrm>
            <a:off x="1524000" y="470204"/>
            <a:ext cx="9144000" cy="1053796"/>
          </a:xfrm>
        </p:spPr>
        <p:txBody>
          <a:bodyPr lIns="91440" tIns="45720" rIns="91440" bIns="45720" anchor="t">
            <a:normAutofit/>
          </a:bodyPr>
          <a:lstStyle/>
          <a:p>
            <a:r>
              <a:rPr lang="en-US"/>
              <a:t>Reaching Out</a:t>
            </a:r>
            <a:endParaRPr lang="en-US" dirty="0"/>
          </a:p>
        </p:txBody>
      </p:sp>
    </p:spTree>
    <p:extLst>
      <p:ext uri="{BB962C8B-B14F-4D97-AF65-F5344CB8AC3E}">
        <p14:creationId xmlns:p14="http://schemas.microsoft.com/office/powerpoint/2010/main" val="150865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C1C7-2812-6A43-A7D2-47A50210AC1E}"/>
              </a:ext>
            </a:extLst>
          </p:cNvPr>
          <p:cNvSpPr>
            <a:spLocks noGrp="1"/>
          </p:cNvSpPr>
          <p:nvPr>
            <p:ph type="ctrTitle"/>
          </p:nvPr>
        </p:nvSpPr>
        <p:spPr/>
        <p:txBody>
          <a:bodyPr/>
          <a:lstStyle/>
          <a:p>
            <a:r>
              <a:rPr lang="en-US"/>
              <a:t>What The Survey Is Really Telling Us</a:t>
            </a:r>
          </a:p>
        </p:txBody>
      </p:sp>
      <p:sp>
        <p:nvSpPr>
          <p:cNvPr id="3" name="Content Placeholder 2">
            <a:extLst>
              <a:ext uri="{FF2B5EF4-FFF2-40B4-BE49-F238E27FC236}">
                <a16:creationId xmlns:a16="http://schemas.microsoft.com/office/drawing/2014/main" id="{6620ECEC-4036-320F-35D4-FEE71E6BB494}"/>
              </a:ext>
            </a:extLst>
          </p:cNvPr>
          <p:cNvSpPr>
            <a:spLocks noGrp="1"/>
          </p:cNvSpPr>
          <p:nvPr>
            <p:ph idx="13"/>
          </p:nvPr>
        </p:nvSpPr>
        <p:spPr>
          <a:xfrm>
            <a:off x="774441" y="1673290"/>
            <a:ext cx="9144000" cy="2816664"/>
          </a:xfrm>
        </p:spPr>
        <p:txBody>
          <a:bodyPr/>
          <a:lstStyle/>
          <a:p>
            <a:pPr marL="0" indent="0">
              <a:buNone/>
            </a:pPr>
            <a:r>
              <a:rPr lang="en-US" sz="3200" dirty="0"/>
              <a:t>People see the vision but are asking:</a:t>
            </a:r>
          </a:p>
          <a:p>
            <a:r>
              <a:rPr lang="en-US" sz="3200" dirty="0"/>
              <a:t>Will this be different?</a:t>
            </a:r>
          </a:p>
          <a:p>
            <a:r>
              <a:rPr lang="en-US" sz="3200" dirty="0"/>
              <a:t>Will we be supported?</a:t>
            </a:r>
          </a:p>
          <a:p>
            <a:r>
              <a:rPr lang="en-US" sz="3200" dirty="0"/>
              <a:t>Will local realities matter?</a:t>
            </a:r>
          </a:p>
          <a:p>
            <a:r>
              <a:rPr lang="en-US" sz="3200" dirty="0"/>
              <a:t>Will it change what happens next?</a:t>
            </a:r>
          </a:p>
        </p:txBody>
      </p:sp>
      <p:sp>
        <p:nvSpPr>
          <p:cNvPr id="4" name="TextBox 3">
            <a:extLst>
              <a:ext uri="{FF2B5EF4-FFF2-40B4-BE49-F238E27FC236}">
                <a16:creationId xmlns:a16="http://schemas.microsoft.com/office/drawing/2014/main" id="{D9BFA7CD-DD8D-0725-FE4C-A65117A26022}"/>
              </a:ext>
            </a:extLst>
          </p:cNvPr>
          <p:cNvSpPr txBox="1"/>
          <p:nvPr/>
        </p:nvSpPr>
        <p:spPr>
          <a:xfrm>
            <a:off x="774441" y="4898960"/>
            <a:ext cx="10939148" cy="1077218"/>
          </a:xfrm>
          <a:prstGeom prst="rect">
            <a:avLst/>
          </a:prstGeom>
          <a:noFill/>
        </p:spPr>
        <p:txBody>
          <a:bodyPr wrap="square" rtlCol="0">
            <a:spAutoFit/>
          </a:bodyPr>
          <a:lstStyle/>
          <a:p>
            <a:r>
              <a:rPr lang="en-US" sz="3200" b="1" dirty="0">
                <a:solidFill>
                  <a:srgbClr val="C00000"/>
                </a:solidFill>
              </a:rPr>
              <a:t>There is not a vision crisis. It is affirmed. Current challenge is implementation. </a:t>
            </a:r>
          </a:p>
        </p:txBody>
      </p:sp>
      <p:pic>
        <p:nvPicPr>
          <p:cNvPr id="6" name="Picture 5">
            <a:extLst>
              <a:ext uri="{FF2B5EF4-FFF2-40B4-BE49-F238E27FC236}">
                <a16:creationId xmlns:a16="http://schemas.microsoft.com/office/drawing/2014/main" id="{84C7B1E4-2729-48DA-997F-05E939195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32"/>
          <a:stretch/>
        </p:blipFill>
        <p:spPr>
          <a:xfrm>
            <a:off x="7682764" y="1673290"/>
            <a:ext cx="4030825" cy="2763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672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53033-F4FE-4F76-9974-D2D11B4D4DD6}"/>
              </a:ext>
            </a:extLst>
          </p:cNvPr>
          <p:cNvSpPr>
            <a:spLocks noGrp="1"/>
          </p:cNvSpPr>
          <p:nvPr>
            <p:ph idx="13"/>
          </p:nvPr>
        </p:nvSpPr>
        <p:spPr>
          <a:xfrm>
            <a:off x="420914" y="1703943"/>
            <a:ext cx="4470399" cy="4017818"/>
          </a:xfrm>
        </p:spPr>
        <p:txBody>
          <a:bodyPr/>
          <a:lstStyle/>
          <a:p>
            <a:pPr marL="0" indent="0">
              <a:buNone/>
            </a:pPr>
            <a:r>
              <a:rPr lang="en-US" sz="3600" dirty="0"/>
              <a:t>Current resources for Toward 2035: </a:t>
            </a:r>
          </a:p>
          <a:p>
            <a:pPr marL="0" indent="0">
              <a:buNone/>
            </a:pPr>
            <a:r>
              <a:rPr lang="en-US" sz="3600" dirty="0">
                <a:solidFill>
                  <a:srgbClr val="C00000"/>
                </a:solidFill>
                <a:hlinkClick r:id="rId3"/>
              </a:rPr>
              <a:t>https://united-church.ca/toward2035</a:t>
            </a:r>
            <a:endParaRPr lang="en-US" sz="3600" dirty="0">
              <a:solidFill>
                <a:srgbClr val="C00000"/>
              </a:solidFill>
            </a:endParaRPr>
          </a:p>
          <a:p>
            <a:pPr marL="0" indent="0">
              <a:buNone/>
            </a:pPr>
            <a:endParaRPr lang="en-US" sz="3600" dirty="0"/>
          </a:p>
          <a:p>
            <a:pPr marL="0" indent="0">
              <a:buNone/>
            </a:pPr>
            <a:endParaRPr lang="en-US" dirty="0"/>
          </a:p>
          <a:p>
            <a:pPr marL="0" indent="0">
              <a:buNone/>
            </a:pPr>
            <a:endParaRPr lang="en-US" dirty="0">
              <a:solidFill>
                <a:srgbClr val="C00000"/>
              </a:solidFill>
            </a:endParaRPr>
          </a:p>
          <a:p>
            <a:pPr marL="0" indent="0">
              <a:buNone/>
            </a:pPr>
            <a:endParaRPr lang="en-US" dirty="0"/>
          </a:p>
          <a:p>
            <a:endParaRPr lang="en-CA" dirty="0"/>
          </a:p>
        </p:txBody>
      </p:sp>
      <p:pic>
        <p:nvPicPr>
          <p:cNvPr id="4" name="Picture 3">
            <a:extLst>
              <a:ext uri="{FF2B5EF4-FFF2-40B4-BE49-F238E27FC236}">
                <a16:creationId xmlns:a16="http://schemas.microsoft.com/office/drawing/2014/main" id="{047B99F6-A2EB-425B-BA04-EE3C2EAE90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6362" y="1703943"/>
            <a:ext cx="6351480" cy="3732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5">
            <a:extLst>
              <a:ext uri="{FF2B5EF4-FFF2-40B4-BE49-F238E27FC236}">
                <a16:creationId xmlns:a16="http://schemas.microsoft.com/office/drawing/2014/main" id="{1A042CD4-D253-49BC-822F-84AD21B59019}"/>
              </a:ext>
            </a:extLst>
          </p:cNvPr>
          <p:cNvSpPr>
            <a:spLocks noGrp="1"/>
          </p:cNvSpPr>
          <p:nvPr>
            <p:ph type="ctrTitle"/>
          </p:nvPr>
        </p:nvSpPr>
        <p:spPr>
          <a:xfrm>
            <a:off x="1524000" y="470204"/>
            <a:ext cx="10063842" cy="1053796"/>
          </a:xfrm>
        </p:spPr>
        <p:txBody>
          <a:bodyPr/>
          <a:lstStyle/>
          <a:p>
            <a:r>
              <a:rPr lang="en-US" dirty="0"/>
              <a:t>T2035 Resources</a:t>
            </a:r>
            <a:endParaRPr lang="en-CA" dirty="0"/>
          </a:p>
        </p:txBody>
      </p:sp>
    </p:spTree>
    <p:extLst>
      <p:ext uri="{BB962C8B-B14F-4D97-AF65-F5344CB8AC3E}">
        <p14:creationId xmlns:p14="http://schemas.microsoft.com/office/powerpoint/2010/main" val="329811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83E5F-8F9A-FBD9-153C-C642FF599615}"/>
            </a:ext>
          </a:extLst>
        </p:cNvPr>
        <p:cNvGrpSpPr/>
        <p:nvPr/>
      </p:nvGrpSpPr>
      <p:grpSpPr>
        <a:xfrm>
          <a:off x="0" y="0"/>
          <a:ext cx="0" cy="0"/>
          <a:chOff x="0" y="0"/>
          <a:chExt cx="0" cy="0"/>
        </a:xfrm>
      </p:grpSpPr>
      <p:pic>
        <p:nvPicPr>
          <p:cNvPr id="2" name="Picture 1" descr="Praying Hands - Grace Christian University">
            <a:extLst>
              <a:ext uri="{FF2B5EF4-FFF2-40B4-BE49-F238E27FC236}">
                <a16:creationId xmlns:a16="http://schemas.microsoft.com/office/drawing/2014/main" id="{39218D2C-31AA-A2DD-6574-FE0C12DD21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015" y="23397"/>
            <a:ext cx="12207015" cy="6880413"/>
          </a:xfrm>
          <a:prstGeom prst="rect">
            <a:avLst/>
          </a:prstGeom>
        </p:spPr>
      </p:pic>
      <p:sp>
        <p:nvSpPr>
          <p:cNvPr id="6" name="TextBox 5">
            <a:extLst>
              <a:ext uri="{FF2B5EF4-FFF2-40B4-BE49-F238E27FC236}">
                <a16:creationId xmlns:a16="http://schemas.microsoft.com/office/drawing/2014/main" id="{6112991C-4E28-3646-5B1C-C02D0856DF52}"/>
              </a:ext>
            </a:extLst>
          </p:cNvPr>
          <p:cNvSpPr txBox="1"/>
          <p:nvPr/>
        </p:nvSpPr>
        <p:spPr>
          <a:xfrm>
            <a:off x="321355" y="594390"/>
            <a:ext cx="11564304" cy="5693866"/>
          </a:xfrm>
          <a:prstGeom prst="rect">
            <a:avLst/>
          </a:prstGeom>
          <a:solidFill>
            <a:schemeClr val="tx1">
              <a:lumMod val="50000"/>
              <a:lumOff val="50000"/>
              <a:alpha val="69804"/>
            </a:schemeClr>
          </a:solidFill>
        </p:spPr>
        <p:txBody>
          <a:bodyPr wrap="square" lIns="91440" tIns="45720" rIns="91440" bIns="45720" rtlCol="0" anchor="t">
            <a:spAutoFit/>
          </a:bodyPr>
          <a:lstStyle/>
          <a:p>
            <a:pPr algn="ctr"/>
            <a:r>
              <a:rPr lang="en-US" sz="4400" dirty="0">
                <a:solidFill>
                  <a:schemeClr val="bg1"/>
                </a:solidFill>
                <a:latin typeface="Tw Cen MT"/>
              </a:rPr>
              <a:t>Zoom Prayers for and with Communities of Faith</a:t>
            </a:r>
          </a:p>
          <a:p>
            <a:pPr algn="ctr"/>
            <a:r>
              <a:rPr lang="en-US" sz="8000" dirty="0">
                <a:solidFill>
                  <a:schemeClr val="bg1"/>
                </a:solidFill>
                <a:latin typeface="Tw Cen MT"/>
              </a:rPr>
              <a:t>Thursdays </a:t>
            </a:r>
            <a:r>
              <a:rPr lang="en-US" sz="8000">
                <a:solidFill>
                  <a:schemeClr val="bg1"/>
                </a:solidFill>
                <a:latin typeface="Tw Cen MT"/>
              </a:rPr>
              <a:t>@ </a:t>
            </a:r>
            <a:r>
              <a:rPr lang="en-US" sz="4000">
                <a:solidFill>
                  <a:schemeClr val="bg1"/>
                </a:solidFill>
                <a:latin typeface="Tw Cen MT"/>
              </a:rPr>
              <a:t>1:30pm </a:t>
            </a:r>
            <a:r>
              <a:rPr lang="en-US" sz="4000" dirty="0">
                <a:solidFill>
                  <a:schemeClr val="bg1"/>
                </a:solidFill>
                <a:latin typeface="Tw Cen MT"/>
              </a:rPr>
              <a:t>NL | 1pm AT | 12pm ET | 11am CT |10am MT | 9am PT</a:t>
            </a:r>
          </a:p>
          <a:p>
            <a:pPr algn="ctr"/>
            <a:r>
              <a:rPr lang="en-US" sz="5400" dirty="0">
                <a:solidFill>
                  <a:schemeClr val="bg1"/>
                </a:solidFill>
                <a:latin typeface="Tw Cen MT"/>
              </a:rPr>
              <a:t>Email us to share something to be prayed for or to get the registration link.</a:t>
            </a:r>
            <a:r>
              <a:rPr lang="en-US" sz="6600" dirty="0">
                <a:solidFill>
                  <a:schemeClr val="bg1"/>
                </a:solidFill>
                <a:latin typeface="Tw Cen MT"/>
              </a:rPr>
              <a:t> </a:t>
            </a:r>
            <a:endParaRPr lang="en-US" dirty="0">
              <a:solidFill>
                <a:schemeClr val="bg1"/>
              </a:solidFill>
              <a:latin typeface="Tw Cen MT"/>
            </a:endParaRPr>
          </a:p>
          <a:p>
            <a:pPr algn="ctr"/>
            <a:r>
              <a:rPr lang="en-US" sz="8000" dirty="0">
                <a:solidFill>
                  <a:schemeClr val="bg1"/>
                </a:solidFill>
                <a:latin typeface="Tw Cen MT"/>
              </a:rPr>
              <a:t>Growth@united-church.ca </a:t>
            </a:r>
          </a:p>
        </p:txBody>
      </p:sp>
    </p:spTree>
    <p:extLst>
      <p:ext uri="{BB962C8B-B14F-4D97-AF65-F5344CB8AC3E}">
        <p14:creationId xmlns:p14="http://schemas.microsoft.com/office/powerpoint/2010/main" val="366321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C90E-42C5-4E7C-BFB5-B37742AAF7FA}"/>
              </a:ext>
            </a:extLst>
          </p:cNvPr>
          <p:cNvSpPr>
            <a:spLocks noGrp="1"/>
          </p:cNvSpPr>
          <p:nvPr>
            <p:ph type="ctrTitle"/>
          </p:nvPr>
        </p:nvSpPr>
        <p:spPr/>
        <p:txBody>
          <a:bodyPr/>
          <a:lstStyle/>
          <a:p>
            <a:r>
              <a:rPr lang="en-US" dirty="0"/>
              <a:t>Greetings </a:t>
            </a:r>
            <a:endParaRPr lang="en-CA" dirty="0"/>
          </a:p>
        </p:txBody>
      </p:sp>
      <p:sp>
        <p:nvSpPr>
          <p:cNvPr id="3" name="Content Placeholder 2">
            <a:extLst>
              <a:ext uri="{FF2B5EF4-FFF2-40B4-BE49-F238E27FC236}">
                <a16:creationId xmlns:a16="http://schemas.microsoft.com/office/drawing/2014/main" id="{E19C5DDA-693A-4F50-95B5-43A6625587E7}"/>
              </a:ext>
            </a:extLst>
          </p:cNvPr>
          <p:cNvSpPr>
            <a:spLocks noGrp="1"/>
          </p:cNvSpPr>
          <p:nvPr>
            <p:ph idx="13"/>
          </p:nvPr>
        </p:nvSpPr>
        <p:spPr>
          <a:xfrm>
            <a:off x="1524000" y="989269"/>
            <a:ext cx="5501489" cy="4017818"/>
          </a:xfrm>
        </p:spPr>
        <p:txBody>
          <a:bodyPr/>
          <a:lstStyle/>
          <a:p>
            <a:pPr marL="0" indent="0" algn="ctr">
              <a:buNone/>
            </a:pPr>
            <a:r>
              <a:rPr lang="en-US" sz="4000" i="0" dirty="0">
                <a:effectLst/>
                <a:latin typeface="system-ui"/>
              </a:rPr>
              <a:t>“And let us consider how to provoke one another to love and good deeds, not neglecting to meet together, as is the habit of some, but encouraging one another</a:t>
            </a:r>
            <a:r>
              <a:rPr lang="en-US" sz="4000" dirty="0">
                <a:latin typeface="system-ui"/>
              </a:rPr>
              <a:t>…” </a:t>
            </a:r>
          </a:p>
          <a:p>
            <a:pPr marL="0" indent="0" algn="ctr">
              <a:buNone/>
            </a:pPr>
            <a:r>
              <a:rPr lang="en-US" sz="4000" b="0" dirty="0">
                <a:latin typeface="system-ui"/>
              </a:rPr>
              <a:t>--Hebrews 10:24-25</a:t>
            </a:r>
            <a:endParaRPr lang="en-CA" sz="4000" dirty="0"/>
          </a:p>
        </p:txBody>
      </p:sp>
      <p:pic>
        <p:nvPicPr>
          <p:cNvPr id="5" name="Picture 4" descr="Hands reaching out">
            <a:extLst>
              <a:ext uri="{FF2B5EF4-FFF2-40B4-BE49-F238E27FC236}">
                <a16:creationId xmlns:a16="http://schemas.microsoft.com/office/drawing/2014/main" id="{64F020E2-6E9B-4F5E-8151-92EB087404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6391" y="1597119"/>
            <a:ext cx="4122992" cy="3106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88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BCB3C-7961-523C-0291-548DF69DEA0E}"/>
              </a:ext>
            </a:extLst>
          </p:cNvPr>
          <p:cNvSpPr>
            <a:spLocks noGrp="1"/>
          </p:cNvSpPr>
          <p:nvPr>
            <p:ph idx="13"/>
          </p:nvPr>
        </p:nvSpPr>
        <p:spPr>
          <a:xfrm>
            <a:off x="1524000" y="1759527"/>
            <a:ext cx="4495800" cy="4017818"/>
          </a:xfrm>
        </p:spPr>
        <p:txBody>
          <a:bodyPr lIns="91440" tIns="45720" rIns="91440" bIns="45720">
            <a:normAutofit/>
          </a:bodyPr>
          <a:lstStyle/>
          <a:p>
            <a:r>
              <a:rPr lang="en-US"/>
              <a:t>Carleton University, July 2026</a:t>
            </a:r>
          </a:p>
          <a:p>
            <a:r>
              <a:rPr lang="en-US"/>
              <a:t>Thank you to the National Indigenous Elders Circle for governing</a:t>
            </a:r>
          </a:p>
          <a:p>
            <a:r>
              <a:rPr lang="en-US"/>
              <a:t>Election of National Indigenous Council</a:t>
            </a:r>
          </a:p>
          <a:p>
            <a:r>
              <a:rPr lang="en-US"/>
              <a:t>Living into Remit 1</a:t>
            </a:r>
          </a:p>
        </p:txBody>
      </p:sp>
      <p:pic>
        <p:nvPicPr>
          <p:cNvPr id="4" name="Picture 3" descr="Undergraduate Admissions - Carleton University">
            <a:extLst>
              <a:ext uri="{FF2B5EF4-FFF2-40B4-BE49-F238E27FC236}">
                <a16:creationId xmlns:a16="http://schemas.microsoft.com/office/drawing/2014/main" id="{DAFD0C9D-CC7A-D86D-4F29-B091A3AA99E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36818" y="2113111"/>
            <a:ext cx="3243021" cy="2920021"/>
          </a:xfrm>
          <a:prstGeom prst="rect">
            <a:avLst/>
          </a:prstGeom>
          <a:noFill/>
        </p:spPr>
      </p:pic>
      <p:sp>
        <p:nvSpPr>
          <p:cNvPr id="2" name="Title 1">
            <a:extLst>
              <a:ext uri="{FF2B5EF4-FFF2-40B4-BE49-F238E27FC236}">
                <a16:creationId xmlns:a16="http://schemas.microsoft.com/office/drawing/2014/main" id="{DF4C2BEA-8234-6A7F-3A03-628D950C7DE0}"/>
              </a:ext>
            </a:extLst>
          </p:cNvPr>
          <p:cNvSpPr>
            <a:spLocks noGrp="1"/>
          </p:cNvSpPr>
          <p:nvPr>
            <p:ph type="ctrTitle"/>
          </p:nvPr>
        </p:nvSpPr>
        <p:spPr>
          <a:xfrm>
            <a:off x="1524000" y="470204"/>
            <a:ext cx="9144000" cy="1053796"/>
          </a:xfrm>
        </p:spPr>
        <p:txBody>
          <a:bodyPr lIns="91440" tIns="45720" rIns="91440" bIns="45720" anchor="t">
            <a:normAutofit/>
          </a:bodyPr>
          <a:lstStyle/>
          <a:p>
            <a:r>
              <a:rPr lang="en-US"/>
              <a:t>National Indigenous Spiritual Gathering</a:t>
            </a:r>
          </a:p>
        </p:txBody>
      </p:sp>
    </p:spTree>
    <p:extLst>
      <p:ext uri="{BB962C8B-B14F-4D97-AF65-F5344CB8AC3E}">
        <p14:creationId xmlns:p14="http://schemas.microsoft.com/office/powerpoint/2010/main" val="69730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5343-659F-469B-88AA-C10342200CE9}"/>
              </a:ext>
            </a:extLst>
          </p:cNvPr>
          <p:cNvSpPr>
            <a:spLocks noGrp="1"/>
          </p:cNvSpPr>
          <p:nvPr>
            <p:ph type="ctrTitle"/>
          </p:nvPr>
        </p:nvSpPr>
        <p:spPr>
          <a:xfrm>
            <a:off x="1524000" y="406704"/>
            <a:ext cx="9144000" cy="1053796"/>
          </a:xfrm>
        </p:spPr>
        <p:txBody>
          <a:bodyPr lIns="91440" tIns="45720" rIns="91440" bIns="45720" anchor="t">
            <a:normAutofit/>
          </a:bodyPr>
          <a:lstStyle/>
          <a:p>
            <a:r>
              <a:rPr lang="en-US" dirty="0">
                <a:latin typeface="Tw Cen MT"/>
                <a:cs typeface="Almarai Bold"/>
              </a:rPr>
              <a:t>Review of the 2018 </a:t>
            </a:r>
            <a:r>
              <a:rPr lang="en-US">
                <a:latin typeface="Tw Cen MT"/>
                <a:cs typeface="Almarai Bold"/>
              </a:rPr>
              <a:t>Structural Changes</a:t>
            </a:r>
            <a:r>
              <a:rPr lang="en-US" dirty="0">
                <a:latin typeface="Tw Cen MT"/>
                <a:cs typeface="Almarai Bold"/>
              </a:rPr>
              <a:t> </a:t>
            </a:r>
            <a:endParaRPr lang="en-CA" dirty="0">
              <a:latin typeface="Tw Cen MT"/>
              <a:cs typeface="Almarai Bold"/>
            </a:endParaRPr>
          </a:p>
        </p:txBody>
      </p:sp>
      <p:pic>
        <p:nvPicPr>
          <p:cNvPr id="6" name="Content Placeholder 5" descr="Stack of magazines">
            <a:extLst>
              <a:ext uri="{FF2B5EF4-FFF2-40B4-BE49-F238E27FC236}">
                <a16:creationId xmlns:a16="http://schemas.microsoft.com/office/drawing/2014/main" id="{6E783135-ACDA-4872-85D9-5794FBDE1C35}"/>
              </a:ext>
            </a:extLst>
          </p:cNvPr>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7425192" y="2108504"/>
            <a:ext cx="3922877" cy="2614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6981BF6D-2338-432B-BCE4-1E45E9D96C4D}"/>
              </a:ext>
            </a:extLst>
          </p:cNvPr>
          <p:cNvSpPr txBox="1">
            <a:spLocks/>
          </p:cNvSpPr>
          <p:nvPr/>
        </p:nvSpPr>
        <p:spPr>
          <a:xfrm>
            <a:off x="1663700" y="622604"/>
            <a:ext cx="9144000" cy="1053796"/>
          </a:xfrm>
          <a:prstGeom prst="rect">
            <a:avLst/>
          </a:prstGeom>
        </p:spPr>
        <p:txBody>
          <a:bodyPr anchor="t">
            <a:normAutofit/>
          </a:bodyPr>
          <a:lstStyle>
            <a:lvl1pPr algn="r" defTabSz="914400" rtl="0" eaLnBrk="1" latinLnBrk="0" hangingPunct="1">
              <a:lnSpc>
                <a:spcPct val="90000"/>
              </a:lnSpc>
              <a:spcBef>
                <a:spcPct val="0"/>
              </a:spcBef>
              <a:buNone/>
              <a:defRPr sz="3600" b="1" i="0" kern="1200">
                <a:solidFill>
                  <a:srgbClr val="90651E"/>
                </a:solidFill>
                <a:latin typeface="Tw Cen MT" panose="020B0602020104020603" pitchFamily="34" charset="77"/>
                <a:ea typeface="+mj-ea"/>
                <a:cs typeface="Almarai Bold" pitchFamily="2" charset="-78"/>
              </a:defRPr>
            </a:lvl1pPr>
          </a:lstStyle>
          <a:p>
            <a:endParaRPr lang="en-CA" dirty="0"/>
          </a:p>
        </p:txBody>
      </p:sp>
      <p:sp>
        <p:nvSpPr>
          <p:cNvPr id="8" name="TextBox 7">
            <a:extLst>
              <a:ext uri="{FF2B5EF4-FFF2-40B4-BE49-F238E27FC236}">
                <a16:creationId xmlns:a16="http://schemas.microsoft.com/office/drawing/2014/main" id="{1D72E9C8-14ED-47EC-9663-6174F6A083F2}"/>
              </a:ext>
            </a:extLst>
          </p:cNvPr>
          <p:cNvSpPr txBox="1"/>
          <p:nvPr/>
        </p:nvSpPr>
        <p:spPr>
          <a:xfrm>
            <a:off x="1944914" y="2550494"/>
            <a:ext cx="4151086" cy="1323439"/>
          </a:xfrm>
          <a:prstGeom prst="rect">
            <a:avLst/>
          </a:prstGeom>
          <a:noFill/>
        </p:spPr>
        <p:txBody>
          <a:bodyPr wrap="square" rtlCol="0">
            <a:spAutoFit/>
          </a:bodyPr>
          <a:lstStyle/>
          <a:p>
            <a:r>
              <a:rPr lang="en-US" sz="4000" b="1" dirty="0">
                <a:solidFill>
                  <a:srgbClr val="002B55"/>
                </a:solidFill>
              </a:rPr>
              <a:t>Report Due in September 2026 </a:t>
            </a:r>
            <a:endParaRPr lang="en-CA" sz="4000" b="1" dirty="0">
              <a:solidFill>
                <a:srgbClr val="002B55"/>
              </a:solidFill>
            </a:endParaRPr>
          </a:p>
        </p:txBody>
      </p:sp>
    </p:spTree>
    <p:extLst>
      <p:ext uri="{BB962C8B-B14F-4D97-AF65-F5344CB8AC3E}">
        <p14:creationId xmlns:p14="http://schemas.microsoft.com/office/powerpoint/2010/main" val="357977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622E-16CB-42A1-8EE0-E4C955ECDD7E}"/>
              </a:ext>
            </a:extLst>
          </p:cNvPr>
          <p:cNvSpPr>
            <a:spLocks noGrp="1"/>
          </p:cNvSpPr>
          <p:nvPr>
            <p:ph type="ctrTitle"/>
          </p:nvPr>
        </p:nvSpPr>
        <p:spPr/>
        <p:txBody>
          <a:bodyPr/>
          <a:lstStyle/>
          <a:p>
            <a:r>
              <a:rPr lang="en-US" dirty="0"/>
              <a:t>General Secretary Search</a:t>
            </a:r>
            <a:endParaRPr lang="en-CA" dirty="0"/>
          </a:p>
        </p:txBody>
      </p:sp>
      <p:sp>
        <p:nvSpPr>
          <p:cNvPr id="3" name="Content Placeholder 2">
            <a:extLst>
              <a:ext uri="{FF2B5EF4-FFF2-40B4-BE49-F238E27FC236}">
                <a16:creationId xmlns:a16="http://schemas.microsoft.com/office/drawing/2014/main" id="{186E51FB-985B-4400-B0CB-51186DA2C86D}"/>
              </a:ext>
            </a:extLst>
          </p:cNvPr>
          <p:cNvSpPr>
            <a:spLocks noGrp="1"/>
          </p:cNvSpPr>
          <p:nvPr>
            <p:ph idx="13"/>
          </p:nvPr>
        </p:nvSpPr>
        <p:spPr>
          <a:xfrm>
            <a:off x="1030513" y="1944215"/>
            <a:ext cx="5558971" cy="4017818"/>
          </a:xfrm>
        </p:spPr>
        <p:txBody>
          <a:bodyPr/>
          <a:lstStyle/>
          <a:p>
            <a:r>
              <a:rPr lang="en-US" sz="3200" dirty="0"/>
              <a:t>8 person Selection Committee</a:t>
            </a:r>
          </a:p>
          <a:p>
            <a:r>
              <a:rPr lang="en-US" sz="3200" dirty="0"/>
              <a:t>Job Description approved </a:t>
            </a:r>
          </a:p>
          <a:p>
            <a:r>
              <a:rPr lang="en-US" sz="3200" dirty="0"/>
              <a:t>Posting the Position </a:t>
            </a:r>
          </a:p>
          <a:p>
            <a:r>
              <a:rPr lang="en-US" sz="3200" dirty="0"/>
              <a:t>Working with a Firm </a:t>
            </a:r>
          </a:p>
          <a:p>
            <a:r>
              <a:rPr lang="en-US" sz="3200" dirty="0"/>
              <a:t>Some Flexibility in Timing  </a:t>
            </a:r>
          </a:p>
          <a:p>
            <a:endParaRPr lang="en-US" dirty="0"/>
          </a:p>
          <a:p>
            <a:endParaRPr lang="en-CA" dirty="0"/>
          </a:p>
        </p:txBody>
      </p:sp>
      <p:pic>
        <p:nvPicPr>
          <p:cNvPr id="4" name="Picture 3">
            <a:extLst>
              <a:ext uri="{FF2B5EF4-FFF2-40B4-BE49-F238E27FC236}">
                <a16:creationId xmlns:a16="http://schemas.microsoft.com/office/drawing/2014/main" id="{995DCEDF-C68E-4865-AF75-AE4A796E062C}"/>
              </a:ext>
            </a:extLst>
          </p:cNvPr>
          <p:cNvPicPr>
            <a:picLocks noChangeAspect="1"/>
          </p:cNvPicPr>
          <p:nvPr/>
        </p:nvPicPr>
        <p:blipFill>
          <a:blip r:embed="rId3"/>
          <a:stretch>
            <a:fillRect/>
          </a:stretch>
        </p:blipFill>
        <p:spPr>
          <a:xfrm>
            <a:off x="7307184" y="2161929"/>
            <a:ext cx="4109060" cy="2737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750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022A3-618C-55EE-485F-B35F775507AA}"/>
              </a:ext>
            </a:extLst>
          </p:cNvPr>
          <p:cNvSpPr>
            <a:spLocks noGrp="1"/>
          </p:cNvSpPr>
          <p:nvPr>
            <p:ph idx="13"/>
          </p:nvPr>
        </p:nvSpPr>
        <p:spPr>
          <a:xfrm>
            <a:off x="1524000" y="1759527"/>
            <a:ext cx="4495800" cy="4017818"/>
          </a:xfrm>
        </p:spPr>
        <p:txBody>
          <a:bodyPr lIns="91440" tIns="45720" rIns="91440" bIns="45720">
            <a:normAutofit/>
          </a:bodyPr>
          <a:lstStyle/>
          <a:p>
            <a:pPr marL="0" indent="0">
              <a:buNone/>
            </a:pPr>
            <a:endParaRPr lang="en-US" dirty="0"/>
          </a:p>
          <a:p>
            <a:pPr marL="0" indent="0">
              <a:buNone/>
            </a:pPr>
            <a:endParaRPr lang="en-US" dirty="0"/>
          </a:p>
          <a:p>
            <a:pPr marL="0" indent="0">
              <a:buNone/>
            </a:pPr>
            <a:r>
              <a:rPr lang="en-US"/>
              <a:t>Coming Fall 2026 </a:t>
            </a:r>
          </a:p>
        </p:txBody>
      </p:sp>
      <p:pic>
        <p:nvPicPr>
          <p:cNvPr id="4" name="Picture 3" descr="LEGO Announces Rainbow Set for LGBTQ Pride Month">
            <a:extLst>
              <a:ext uri="{FF2B5EF4-FFF2-40B4-BE49-F238E27FC236}">
                <a16:creationId xmlns:a16="http://schemas.microsoft.com/office/drawing/2014/main" id="{41EB7209-D2CA-0180-71CE-6C8B80C065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161903" y="1751483"/>
            <a:ext cx="4495800" cy="4017818"/>
          </a:xfrm>
          <a:prstGeom prst="rect">
            <a:avLst/>
          </a:prstGeom>
          <a:noFill/>
        </p:spPr>
      </p:pic>
      <p:sp>
        <p:nvSpPr>
          <p:cNvPr id="2" name="Title 1">
            <a:extLst>
              <a:ext uri="{FF2B5EF4-FFF2-40B4-BE49-F238E27FC236}">
                <a16:creationId xmlns:a16="http://schemas.microsoft.com/office/drawing/2014/main" id="{761549E7-0239-A1AC-8B56-0BFE655A09D1}"/>
              </a:ext>
            </a:extLst>
          </p:cNvPr>
          <p:cNvSpPr>
            <a:spLocks noGrp="1"/>
          </p:cNvSpPr>
          <p:nvPr>
            <p:ph type="ctrTitle"/>
          </p:nvPr>
        </p:nvSpPr>
        <p:spPr>
          <a:xfrm>
            <a:off x="1524000" y="470204"/>
            <a:ext cx="9144000" cy="1053796"/>
          </a:xfrm>
        </p:spPr>
        <p:txBody>
          <a:bodyPr lIns="91440" tIns="45720" rIns="91440" bIns="45720" anchor="t">
            <a:normAutofit/>
          </a:bodyPr>
          <a:lstStyle/>
          <a:p>
            <a:r>
              <a:rPr lang="en-US"/>
              <a:t>Remit on Regional Council Membership</a:t>
            </a:r>
          </a:p>
        </p:txBody>
      </p:sp>
    </p:spTree>
    <p:extLst>
      <p:ext uri="{BB962C8B-B14F-4D97-AF65-F5344CB8AC3E}">
        <p14:creationId xmlns:p14="http://schemas.microsoft.com/office/powerpoint/2010/main" val="2464618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60C86-AB71-6C38-3CB7-336B541B5EE4}"/>
              </a:ext>
            </a:extLst>
          </p:cNvPr>
          <p:cNvSpPr>
            <a:spLocks noGrp="1"/>
          </p:cNvSpPr>
          <p:nvPr>
            <p:ph idx="13"/>
          </p:nvPr>
        </p:nvSpPr>
        <p:spPr>
          <a:xfrm>
            <a:off x="1524000" y="1759527"/>
            <a:ext cx="4495800" cy="4017818"/>
          </a:xfrm>
        </p:spPr>
        <p:txBody>
          <a:bodyPr lIns="91440" tIns="45720" rIns="91440" bIns="45720">
            <a:normAutofit/>
          </a:bodyPr>
          <a:lstStyle/>
          <a:p>
            <a:r>
              <a:rPr lang="en-US"/>
              <a:t>Pilgrimages of Learning</a:t>
            </a:r>
          </a:p>
          <a:p>
            <a:r>
              <a:rPr lang="en-US"/>
              <a:t>Working Group </a:t>
            </a:r>
          </a:p>
          <a:p>
            <a:r>
              <a:rPr lang="en-US"/>
              <a:t>Ecumenical Relationships—shared presence and cooperative justice initiatives</a:t>
            </a:r>
          </a:p>
        </p:txBody>
      </p:sp>
      <p:pic>
        <p:nvPicPr>
          <p:cNvPr id="4" name="Picture 3" descr="A group photo of the United Church Asian Mission and Service partners in Manila.">
            <a:extLst>
              <a:ext uri="{FF2B5EF4-FFF2-40B4-BE49-F238E27FC236}">
                <a16:creationId xmlns:a16="http://schemas.microsoft.com/office/drawing/2014/main" id="{0E2579E9-01EF-8471-BB79-CFA293BF4985}"/>
              </a:ext>
            </a:extLst>
          </p:cNvPr>
          <p:cNvPicPr>
            <a:picLocks noChangeAspect="1"/>
          </p:cNvPicPr>
          <p:nvPr/>
        </p:nvPicPr>
        <p:blipFill>
          <a:blip r:embed="rId2"/>
          <a:stretch>
            <a:fillRect/>
          </a:stretch>
        </p:blipFill>
        <p:spPr>
          <a:xfrm>
            <a:off x="6161903" y="2259919"/>
            <a:ext cx="4495800" cy="3000946"/>
          </a:xfrm>
          <a:prstGeom prst="rect">
            <a:avLst/>
          </a:prstGeom>
          <a:noFill/>
        </p:spPr>
      </p:pic>
      <p:sp>
        <p:nvSpPr>
          <p:cNvPr id="2" name="Title 1">
            <a:extLst>
              <a:ext uri="{FF2B5EF4-FFF2-40B4-BE49-F238E27FC236}">
                <a16:creationId xmlns:a16="http://schemas.microsoft.com/office/drawing/2014/main" id="{8060DD74-B239-DB2C-54F9-432C3ED52C94}"/>
              </a:ext>
            </a:extLst>
          </p:cNvPr>
          <p:cNvSpPr>
            <a:spLocks noGrp="1"/>
          </p:cNvSpPr>
          <p:nvPr>
            <p:ph type="ctrTitle"/>
          </p:nvPr>
        </p:nvSpPr>
        <p:spPr>
          <a:xfrm>
            <a:off x="1524000" y="470204"/>
            <a:ext cx="9144000" cy="1053796"/>
          </a:xfrm>
        </p:spPr>
        <p:txBody>
          <a:bodyPr lIns="91440" tIns="45720" rIns="91440" bIns="45720" anchor="t">
            <a:normAutofit/>
          </a:bodyPr>
          <a:lstStyle/>
          <a:p>
            <a:r>
              <a:rPr lang="en-US" sz="3300"/>
              <a:t>Sustainable Global and Ecumenical Partnerships</a:t>
            </a:r>
          </a:p>
        </p:txBody>
      </p:sp>
    </p:spTree>
    <p:extLst>
      <p:ext uri="{BB962C8B-B14F-4D97-AF65-F5344CB8AC3E}">
        <p14:creationId xmlns:p14="http://schemas.microsoft.com/office/powerpoint/2010/main" val="1401586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CA0A3-CFAE-21FA-D3B3-698C464F60AB}"/>
              </a:ext>
            </a:extLst>
          </p:cNvPr>
          <p:cNvSpPr>
            <a:spLocks noGrp="1"/>
          </p:cNvSpPr>
          <p:nvPr>
            <p:ph idx="13"/>
          </p:nvPr>
        </p:nvSpPr>
        <p:spPr>
          <a:xfrm>
            <a:off x="1524000" y="1759527"/>
            <a:ext cx="4495800" cy="4017818"/>
          </a:xfrm>
        </p:spPr>
        <p:txBody>
          <a:bodyPr lIns="91440" tIns="45720" rIns="91440" bIns="45720">
            <a:normAutofit/>
          </a:bodyPr>
          <a:lstStyle/>
          <a:p>
            <a:r>
              <a:rPr lang="en-US"/>
              <a:t>Supporting and Nurturing</a:t>
            </a:r>
          </a:p>
          <a:p>
            <a:endParaRPr lang="en-US" dirty="0"/>
          </a:p>
        </p:txBody>
      </p:sp>
      <p:pic>
        <p:nvPicPr>
          <p:cNvPr id="4" name="Picture 3" descr="A group of young people from Madagascar sing in a choir at the front of a church.">
            <a:extLst>
              <a:ext uri="{FF2B5EF4-FFF2-40B4-BE49-F238E27FC236}">
                <a16:creationId xmlns:a16="http://schemas.microsoft.com/office/drawing/2014/main" id="{875F210A-4AE2-EF4F-CD90-F72F2AE56A63}"/>
              </a:ext>
            </a:extLst>
          </p:cNvPr>
          <p:cNvPicPr>
            <a:picLocks noChangeAspect="1"/>
          </p:cNvPicPr>
          <p:nvPr/>
        </p:nvPicPr>
        <p:blipFill>
          <a:blip r:embed="rId2"/>
          <a:stretch>
            <a:fillRect/>
          </a:stretch>
        </p:blipFill>
        <p:spPr>
          <a:xfrm>
            <a:off x="6161903" y="2074467"/>
            <a:ext cx="4495800" cy="3371850"/>
          </a:xfrm>
          <a:prstGeom prst="rect">
            <a:avLst/>
          </a:prstGeom>
          <a:noFill/>
        </p:spPr>
      </p:pic>
      <p:sp>
        <p:nvSpPr>
          <p:cNvPr id="2" name="Title 1">
            <a:extLst>
              <a:ext uri="{FF2B5EF4-FFF2-40B4-BE49-F238E27FC236}">
                <a16:creationId xmlns:a16="http://schemas.microsoft.com/office/drawing/2014/main" id="{A24FAE58-BA97-CA4C-3A7E-F9DA65BE29E2}"/>
              </a:ext>
            </a:extLst>
          </p:cNvPr>
          <p:cNvSpPr>
            <a:spLocks noGrp="1"/>
          </p:cNvSpPr>
          <p:nvPr>
            <p:ph type="ctrTitle"/>
          </p:nvPr>
        </p:nvSpPr>
        <p:spPr>
          <a:xfrm>
            <a:off x="1524000" y="470204"/>
            <a:ext cx="9144000" cy="1053796"/>
          </a:xfrm>
        </p:spPr>
        <p:txBody>
          <a:bodyPr lIns="91440" tIns="45720" rIns="91440" bIns="45720" anchor="t">
            <a:normAutofit/>
          </a:bodyPr>
          <a:lstStyle/>
          <a:p>
            <a:r>
              <a:rPr lang="en-US"/>
              <a:t>Emerging Communities of Faith</a:t>
            </a:r>
            <a:endParaRPr lang="en-US" dirty="0"/>
          </a:p>
        </p:txBody>
      </p:sp>
    </p:spTree>
    <p:extLst>
      <p:ext uri="{BB962C8B-B14F-4D97-AF65-F5344CB8AC3E}">
        <p14:creationId xmlns:p14="http://schemas.microsoft.com/office/powerpoint/2010/main" val="1947781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048C-8F75-465E-B79F-CA46691567F2}"/>
              </a:ext>
            </a:extLst>
          </p:cNvPr>
          <p:cNvSpPr>
            <a:spLocks noGrp="1"/>
          </p:cNvSpPr>
          <p:nvPr>
            <p:ph type="ctrTitle"/>
          </p:nvPr>
        </p:nvSpPr>
        <p:spPr/>
        <p:txBody>
          <a:bodyPr/>
          <a:lstStyle/>
          <a:p>
            <a:r>
              <a:rPr lang="en-US" dirty="0"/>
              <a:t>THANK YOU</a:t>
            </a:r>
            <a:endParaRPr lang="en-CA" dirty="0"/>
          </a:p>
        </p:txBody>
      </p:sp>
      <p:pic>
        <p:nvPicPr>
          <p:cNvPr id="5" name="Content Placeholder 4" descr="Large and small hands holding red heart">
            <a:extLst>
              <a:ext uri="{FF2B5EF4-FFF2-40B4-BE49-F238E27FC236}">
                <a16:creationId xmlns:a16="http://schemas.microsoft.com/office/drawing/2014/main" id="{252E02DA-EA0E-4079-A37C-B2EE035960FC}"/>
              </a:ext>
            </a:extLst>
          </p:cNvPr>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2524477" y="1758950"/>
            <a:ext cx="7143045" cy="4017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696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FD9845-DD9A-53DD-B239-20175F80759F}"/>
              </a:ext>
            </a:extLst>
          </p:cNvPr>
          <p:cNvSpPr>
            <a:spLocks noGrp="1"/>
          </p:cNvSpPr>
          <p:nvPr>
            <p:ph idx="13"/>
          </p:nvPr>
        </p:nvSpPr>
        <p:spPr>
          <a:xfrm>
            <a:off x="1555376" y="2091375"/>
            <a:ext cx="2538984" cy="4017818"/>
          </a:xfrm>
        </p:spPr>
        <p:txBody>
          <a:bodyPr lIns="91440" tIns="45720" rIns="91440" bIns="45720" anchor="t"/>
          <a:lstStyle/>
          <a:p>
            <a:pPr marL="0" indent="0">
              <a:lnSpc>
                <a:spcPts val="2800"/>
              </a:lnSpc>
              <a:spcBef>
                <a:spcPts val="600"/>
              </a:spcBef>
              <a:buNone/>
            </a:pPr>
            <a:r>
              <a:rPr lang="en-US" sz="2600" b="0" dirty="0">
                <a:latin typeface="Tw Cen MT"/>
              </a:rPr>
              <a:t>Embolden Justice</a:t>
            </a:r>
          </a:p>
          <a:p>
            <a:pPr marL="0" indent="0">
              <a:lnSpc>
                <a:spcPct val="100000"/>
              </a:lnSpc>
              <a:spcBef>
                <a:spcPts val="600"/>
              </a:spcBef>
              <a:spcAft>
                <a:spcPts val="5500"/>
              </a:spcAft>
              <a:buNone/>
            </a:pPr>
            <a:r>
              <a:rPr lang="en-US" sz="1800" b="0" dirty="0">
                <a:latin typeface="Tw Cen MT"/>
              </a:rPr>
              <a:t>Collaborating to Mend</a:t>
            </a:r>
            <a:br>
              <a:rPr lang="en-US" sz="1800" b="0" dirty="0">
                <a:latin typeface="Tw Cen MT"/>
              </a:rPr>
            </a:br>
            <a:r>
              <a:rPr lang="en-US" sz="1800" b="0" dirty="0">
                <a:latin typeface="Tw Cen MT"/>
              </a:rPr>
              <a:t>Church and World</a:t>
            </a:r>
          </a:p>
          <a:p>
            <a:pPr marL="0" indent="0">
              <a:lnSpc>
                <a:spcPts val="2600"/>
              </a:lnSpc>
              <a:spcBef>
                <a:spcPts val="600"/>
              </a:spcBef>
              <a:buNone/>
            </a:pPr>
            <a:r>
              <a:rPr lang="en-US" sz="2600" b="0" dirty="0">
                <a:latin typeface="Tw Cen MT"/>
              </a:rPr>
              <a:t>Deepen Climate Integrity</a:t>
            </a:r>
          </a:p>
          <a:p>
            <a:pPr marL="0" indent="0">
              <a:lnSpc>
                <a:spcPct val="100000"/>
              </a:lnSpc>
              <a:spcBef>
                <a:spcPts val="600"/>
              </a:spcBef>
              <a:buNone/>
            </a:pPr>
            <a:r>
              <a:rPr lang="en-US" sz="1800" b="0" dirty="0">
                <a:latin typeface="Tw Cen MT"/>
              </a:rPr>
              <a:t>Living Climate Commitments</a:t>
            </a:r>
          </a:p>
          <a:p>
            <a:endParaRPr lang="en-US" sz="1800" b="0" dirty="0"/>
          </a:p>
          <a:p>
            <a:endParaRPr lang="en-US" sz="1800" b="0" dirty="0"/>
          </a:p>
        </p:txBody>
      </p:sp>
      <p:sp>
        <p:nvSpPr>
          <p:cNvPr id="5" name="Content Placeholder 3">
            <a:extLst>
              <a:ext uri="{FF2B5EF4-FFF2-40B4-BE49-F238E27FC236}">
                <a16:creationId xmlns:a16="http://schemas.microsoft.com/office/drawing/2014/main" id="{6408FB4F-E059-576F-C9BF-7F3C3B326579}"/>
              </a:ext>
            </a:extLst>
          </p:cNvPr>
          <p:cNvSpPr txBox="1">
            <a:spLocks/>
          </p:cNvSpPr>
          <p:nvPr/>
        </p:nvSpPr>
        <p:spPr>
          <a:xfrm>
            <a:off x="9078791" y="2102427"/>
            <a:ext cx="2851437" cy="40178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600"/>
              </a:spcBef>
              <a:buNone/>
            </a:pPr>
            <a:r>
              <a:rPr lang="en-US" sz="2600" b="0" dirty="0">
                <a:solidFill>
                  <a:srgbClr val="002B55"/>
                </a:solidFill>
                <a:latin typeface="Tw Cen MT"/>
              </a:rPr>
              <a:t>Nurture the Common Good</a:t>
            </a:r>
          </a:p>
          <a:p>
            <a:pPr marL="0" indent="0">
              <a:lnSpc>
                <a:spcPct val="100000"/>
              </a:lnSpc>
              <a:spcBef>
                <a:spcPts val="600"/>
              </a:spcBef>
              <a:spcAft>
                <a:spcPts val="3000"/>
              </a:spcAft>
              <a:buNone/>
            </a:pPr>
            <a:r>
              <a:rPr lang="en-US" sz="1800" dirty="0">
                <a:solidFill>
                  <a:srgbClr val="002B55"/>
                </a:solidFill>
                <a:latin typeface="Tw Cen MT"/>
              </a:rPr>
              <a:t>Equity and Sustainability </a:t>
            </a:r>
            <a:br>
              <a:rPr lang="en-US" sz="1800" dirty="0">
                <a:solidFill>
                  <a:srgbClr val="002B55"/>
                </a:solidFill>
                <a:latin typeface="Tw Cen MT"/>
              </a:rPr>
            </a:br>
            <a:r>
              <a:rPr lang="en-US" sz="1800" dirty="0">
                <a:solidFill>
                  <a:srgbClr val="002B55"/>
                </a:solidFill>
                <a:latin typeface="Tw Cen MT"/>
              </a:rPr>
              <a:t>in Resources</a:t>
            </a:r>
            <a:endParaRPr lang="en-US" sz="1200" dirty="0">
              <a:solidFill>
                <a:srgbClr val="002B55"/>
              </a:solidFill>
              <a:latin typeface="Tw Cen MT"/>
            </a:endParaRPr>
          </a:p>
          <a:p>
            <a:pPr marL="0" indent="0">
              <a:lnSpc>
                <a:spcPts val="2600"/>
              </a:lnSpc>
              <a:spcBef>
                <a:spcPts val="600"/>
              </a:spcBef>
              <a:buNone/>
            </a:pPr>
            <a:r>
              <a:rPr lang="en-US" sz="2600" dirty="0">
                <a:solidFill>
                  <a:srgbClr val="002B55"/>
                </a:solidFill>
                <a:latin typeface="Tw Cen MT"/>
              </a:rPr>
              <a:t>Journeying Indigenous Pathways</a:t>
            </a:r>
          </a:p>
          <a:p>
            <a:pPr marL="0" indent="0">
              <a:spcBef>
                <a:spcPts val="600"/>
              </a:spcBef>
              <a:buFont typeface="Arial" panose="020B0604020202020204" pitchFamily="34" charset="0"/>
              <a:buNone/>
            </a:pPr>
            <a:r>
              <a:rPr lang="en-US" sz="1800" dirty="0">
                <a:solidFill>
                  <a:srgbClr val="002B55"/>
                </a:solidFill>
                <a:latin typeface="Tw Cen MT"/>
              </a:rPr>
              <a:t>Forging Right Relations</a:t>
            </a:r>
          </a:p>
        </p:txBody>
      </p:sp>
      <p:sp>
        <p:nvSpPr>
          <p:cNvPr id="6" name="Title 1">
            <a:extLst>
              <a:ext uri="{FF2B5EF4-FFF2-40B4-BE49-F238E27FC236}">
                <a16:creationId xmlns:a16="http://schemas.microsoft.com/office/drawing/2014/main" id="{38BFD5BC-A33A-9DB2-DFFA-B78D031DBD62}"/>
              </a:ext>
            </a:extLst>
          </p:cNvPr>
          <p:cNvSpPr>
            <a:spLocks noGrp="1"/>
          </p:cNvSpPr>
          <p:nvPr>
            <p:ph type="ctrTitle"/>
          </p:nvPr>
        </p:nvSpPr>
        <p:spPr>
          <a:xfrm>
            <a:off x="1659466" y="439457"/>
            <a:ext cx="9701954" cy="1274728"/>
          </a:xfrm>
        </p:spPr>
        <p:txBody>
          <a:bodyPr lIns="91440" tIns="45720" rIns="91440" bIns="45720" anchor="t">
            <a:noAutofit/>
          </a:bodyPr>
          <a:lstStyle/>
          <a:p>
            <a:pPr algn="l">
              <a:spcBef>
                <a:spcPts val="1800"/>
              </a:spcBef>
              <a:spcAft>
                <a:spcPts val="1200"/>
              </a:spcAft>
            </a:pPr>
            <a:r>
              <a:rPr lang="en-CA" sz="2000" dirty="0">
                <a:latin typeface="Tw Cen MT"/>
                <a:ea typeface="Calibri"/>
                <a:cs typeface="Times New Roman"/>
              </a:rPr>
              <a:t>The General Council Office’s Strategic Plan is helping the church realize our Vision, </a:t>
            </a:r>
            <a:br>
              <a:rPr lang="en-CA" sz="2000" dirty="0">
                <a:ea typeface="Calibri" panose="020F0502020204030204" pitchFamily="34" charset="0"/>
                <a:cs typeface="Times New Roman" panose="02020603050405020304" pitchFamily="18" charset="0"/>
              </a:rPr>
            </a:br>
            <a:r>
              <a:rPr lang="en-CA" sz="2000" dirty="0">
                <a:latin typeface="Tw Cen MT"/>
                <a:ea typeface="Calibri"/>
                <a:cs typeface="Times New Roman"/>
              </a:rPr>
              <a:t>working closely with regional councils across the country.</a:t>
            </a:r>
            <a:br>
              <a:rPr lang="en-CA" sz="2000" dirty="0">
                <a:ea typeface="Calibri" panose="020F0502020204030204" pitchFamily="34" charset="0"/>
                <a:cs typeface="Times New Roman" panose="02020603050405020304" pitchFamily="18" charset="0"/>
              </a:rPr>
            </a:br>
            <a:br>
              <a:rPr lang="en-CA" sz="1200" dirty="0">
                <a:ea typeface="Calibri" panose="020F0502020204030204" pitchFamily="34" charset="0"/>
                <a:cs typeface="Times New Roman" panose="02020603050405020304" pitchFamily="18" charset="0"/>
              </a:rPr>
            </a:br>
            <a:r>
              <a:rPr lang="en-US" sz="2000" dirty="0">
                <a:latin typeface="+mj-lt"/>
                <a:cs typeface="Almarai Bold"/>
              </a:rPr>
              <a:t>The first six months of 2026 have focused on concluding some initiatives and moving to 2026-2028 Strategic Plan—a shift from measuring activity to impact.</a:t>
            </a:r>
          </a:p>
        </p:txBody>
      </p:sp>
      <p:sp>
        <p:nvSpPr>
          <p:cNvPr id="8" name="TextBox 7">
            <a:extLst>
              <a:ext uri="{FF2B5EF4-FFF2-40B4-BE49-F238E27FC236}">
                <a16:creationId xmlns:a16="http://schemas.microsoft.com/office/drawing/2014/main" id="{744A8402-F5FE-D537-4B61-928FCBE9C341}"/>
              </a:ext>
            </a:extLst>
          </p:cNvPr>
          <p:cNvSpPr txBox="1"/>
          <p:nvPr/>
        </p:nvSpPr>
        <p:spPr>
          <a:xfrm>
            <a:off x="5216394" y="2091375"/>
            <a:ext cx="2964428" cy="3750770"/>
          </a:xfrm>
          <a:prstGeom prst="rect">
            <a:avLst/>
          </a:prstGeom>
          <a:noFill/>
        </p:spPr>
        <p:txBody>
          <a:bodyPr wrap="square" rtlCol="0">
            <a:spAutoFit/>
          </a:bodyPr>
          <a:lstStyle/>
          <a:p>
            <a:pPr>
              <a:lnSpc>
                <a:spcPts val="2600"/>
              </a:lnSpc>
            </a:pPr>
            <a:r>
              <a:rPr lang="en-US" sz="2600" b="0" dirty="0">
                <a:solidFill>
                  <a:srgbClr val="002B55"/>
                </a:solidFill>
                <a:latin typeface="Tw Cen MT"/>
              </a:rPr>
              <a:t>Invigorate Leadership</a:t>
            </a:r>
          </a:p>
          <a:p>
            <a:pPr>
              <a:spcBef>
                <a:spcPts val="600"/>
              </a:spcBef>
              <a:spcAft>
                <a:spcPts val="3000"/>
              </a:spcAft>
            </a:pPr>
            <a:r>
              <a:rPr lang="en-US" sz="1800" b="0" dirty="0">
                <a:solidFill>
                  <a:srgbClr val="002B55"/>
                </a:solidFill>
                <a:latin typeface="Tw Cen MT"/>
              </a:rPr>
              <a:t>Adapting and Innovating </a:t>
            </a:r>
            <a:br>
              <a:rPr lang="en-US" sz="1800" b="0" dirty="0">
                <a:solidFill>
                  <a:srgbClr val="002B55"/>
                </a:solidFill>
                <a:latin typeface="Tw Cen MT"/>
              </a:rPr>
            </a:br>
            <a:r>
              <a:rPr lang="en-US" sz="1800" b="0" dirty="0">
                <a:solidFill>
                  <a:srgbClr val="002B55"/>
                </a:solidFill>
                <a:latin typeface="Tw Cen MT"/>
              </a:rPr>
              <a:t>for Bold Discipleship</a:t>
            </a:r>
          </a:p>
          <a:p>
            <a:pPr>
              <a:lnSpc>
                <a:spcPts val="2600"/>
              </a:lnSpc>
              <a:spcBef>
                <a:spcPts val="600"/>
              </a:spcBef>
            </a:pPr>
            <a:r>
              <a:rPr lang="en-US" sz="2600" b="0" dirty="0">
                <a:solidFill>
                  <a:srgbClr val="002B55"/>
                </a:solidFill>
                <a:latin typeface="Tw Cen MT"/>
              </a:rPr>
              <a:t>Strengthen Invitation</a:t>
            </a:r>
            <a:br>
              <a:rPr lang="en-US" sz="2600" b="0" dirty="0">
                <a:solidFill>
                  <a:srgbClr val="002B55"/>
                </a:solidFill>
                <a:latin typeface="Tw Cen MT"/>
              </a:rPr>
            </a:br>
            <a:r>
              <a:rPr lang="en-US" sz="2600" b="0" dirty="0">
                <a:solidFill>
                  <a:srgbClr val="002B55"/>
                </a:solidFill>
                <a:latin typeface="Tw Cen MT"/>
              </a:rPr>
              <a:t>(Growth)</a:t>
            </a:r>
          </a:p>
          <a:p>
            <a:pPr>
              <a:spcBef>
                <a:spcPts val="600"/>
              </a:spcBef>
            </a:pPr>
            <a:r>
              <a:rPr lang="en-US" sz="1800" b="0" dirty="0">
                <a:solidFill>
                  <a:srgbClr val="002B55"/>
                </a:solidFill>
                <a:latin typeface="Tw Cen MT"/>
              </a:rPr>
              <a:t>Humility and Confidence </a:t>
            </a:r>
            <a:br>
              <a:rPr lang="en-US" sz="1800" b="0" dirty="0">
                <a:solidFill>
                  <a:srgbClr val="002B55"/>
                </a:solidFill>
                <a:latin typeface="Tw Cen MT"/>
              </a:rPr>
            </a:br>
            <a:r>
              <a:rPr lang="en-US" sz="1800" b="0" dirty="0">
                <a:solidFill>
                  <a:srgbClr val="002B55"/>
                </a:solidFill>
                <a:latin typeface="Tw Cen MT"/>
              </a:rPr>
              <a:t>in Sharing Faith</a:t>
            </a:r>
          </a:p>
          <a:p>
            <a:endParaRPr lang="en-US" sz="1800" b="0" dirty="0">
              <a:latin typeface="Tw Cen MT"/>
            </a:endParaRPr>
          </a:p>
          <a:p>
            <a:endParaRPr lang="en-US" dirty="0"/>
          </a:p>
        </p:txBody>
      </p:sp>
      <p:pic>
        <p:nvPicPr>
          <p:cNvPr id="3" name="Picture 2" descr="A green leaf and bubbles in a circle&#10;&#10;AI-generated content may be incorrect.">
            <a:extLst>
              <a:ext uri="{FF2B5EF4-FFF2-40B4-BE49-F238E27FC236}">
                <a16:creationId xmlns:a16="http://schemas.microsoft.com/office/drawing/2014/main" id="{33B41CC7-5F78-ACA2-EA89-05D291BA2A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278" y="3924330"/>
            <a:ext cx="742881" cy="1167384"/>
          </a:xfrm>
          <a:prstGeom prst="rect">
            <a:avLst/>
          </a:prstGeom>
        </p:spPr>
      </p:pic>
      <p:pic>
        <p:nvPicPr>
          <p:cNvPr id="9" name="Picture 8">
            <a:extLst>
              <a:ext uri="{FF2B5EF4-FFF2-40B4-BE49-F238E27FC236}">
                <a16:creationId xmlns:a16="http://schemas.microsoft.com/office/drawing/2014/main" id="{F2440DF4-1CBC-61B4-DCCA-52C27E71ED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71459" y="2123027"/>
            <a:ext cx="742880" cy="1167384"/>
          </a:xfrm>
          <a:prstGeom prst="rect">
            <a:avLst/>
          </a:prstGeom>
        </p:spPr>
      </p:pic>
      <p:pic>
        <p:nvPicPr>
          <p:cNvPr id="11" name="Picture 10">
            <a:extLst>
              <a:ext uri="{FF2B5EF4-FFF2-40B4-BE49-F238E27FC236}">
                <a16:creationId xmlns:a16="http://schemas.microsoft.com/office/drawing/2014/main" id="{B3739AD0-4B59-02DE-BB15-4E7F76C0841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22463" y="2123027"/>
            <a:ext cx="742881" cy="1153650"/>
          </a:xfrm>
          <a:prstGeom prst="rect">
            <a:avLst/>
          </a:prstGeom>
        </p:spPr>
      </p:pic>
      <p:pic>
        <p:nvPicPr>
          <p:cNvPr id="15" name="Picture 14">
            <a:extLst>
              <a:ext uri="{FF2B5EF4-FFF2-40B4-BE49-F238E27FC236}">
                <a16:creationId xmlns:a16="http://schemas.microsoft.com/office/drawing/2014/main" id="{CC89F50A-61BA-43E8-D654-12D80B08EE4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2650" y="2124304"/>
            <a:ext cx="804197" cy="1167383"/>
          </a:xfrm>
          <a:prstGeom prst="rect">
            <a:avLst/>
          </a:prstGeom>
        </p:spPr>
      </p:pic>
      <p:pic>
        <p:nvPicPr>
          <p:cNvPr id="16" name="Picture 15">
            <a:extLst>
              <a:ext uri="{FF2B5EF4-FFF2-40B4-BE49-F238E27FC236}">
                <a16:creationId xmlns:a16="http://schemas.microsoft.com/office/drawing/2014/main" id="{7316427D-CEE2-005A-5044-FF908E05E4E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454408" y="3924330"/>
            <a:ext cx="761986" cy="1183318"/>
          </a:xfrm>
          <a:prstGeom prst="rect">
            <a:avLst/>
          </a:prstGeom>
        </p:spPr>
      </p:pic>
      <p:pic>
        <p:nvPicPr>
          <p:cNvPr id="17" name="Picture 16">
            <a:extLst>
              <a:ext uri="{FF2B5EF4-FFF2-40B4-BE49-F238E27FC236}">
                <a16:creationId xmlns:a16="http://schemas.microsoft.com/office/drawing/2014/main" id="{6FAA439E-0202-DAC6-755D-10444E9EF20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303358" y="3916363"/>
            <a:ext cx="761985" cy="1183318"/>
          </a:xfrm>
          <a:prstGeom prst="rect">
            <a:avLst/>
          </a:prstGeom>
        </p:spPr>
      </p:pic>
    </p:spTree>
    <p:extLst>
      <p:ext uri="{BB962C8B-B14F-4D97-AF65-F5344CB8AC3E}">
        <p14:creationId xmlns:p14="http://schemas.microsoft.com/office/powerpoint/2010/main" val="272067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9A499-D0F6-F048-9A37-A374293FCF2F}"/>
              </a:ext>
            </a:extLst>
          </p:cNvPr>
          <p:cNvSpPr txBox="1"/>
          <p:nvPr/>
        </p:nvSpPr>
        <p:spPr>
          <a:xfrm>
            <a:off x="967741" y="1751966"/>
            <a:ext cx="10540457" cy="39401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2800" b="0" i="0" u="none" strike="noStrike" dirty="0">
                <a:solidFill>
                  <a:srgbClr val="000000"/>
                </a:solidFill>
                <a:effectLst/>
                <a:latin typeface="Tw Cen MT" panose="020B0602020104020603" pitchFamily="34" charset="77"/>
              </a:rPr>
              <a:t>Learn more about the Strategic Plan by searching “Our Call and Vision” </a:t>
            </a:r>
            <a:br>
              <a:rPr lang="en-CA" sz="2800" b="0" i="0" u="none" strike="noStrike" dirty="0">
                <a:solidFill>
                  <a:srgbClr val="000000"/>
                </a:solidFill>
                <a:effectLst/>
                <a:latin typeface="Tw Cen MT" panose="020B0602020104020603" pitchFamily="34" charset="77"/>
              </a:rPr>
            </a:br>
            <a:r>
              <a:rPr lang="en-CA" sz="2800" dirty="0">
                <a:effectLst/>
                <a:ea typeface="Calibri" panose="020F0502020204030204" pitchFamily="34" charset="0"/>
                <a:cs typeface="Times New Roman" panose="02020603050405020304" pitchFamily="18" charset="0"/>
              </a:rPr>
              <a:t>on </a:t>
            </a:r>
            <a:r>
              <a:rPr lang="en-CA" sz="2800" u="sng" dirty="0">
                <a:solidFill>
                  <a:srgbClr val="0563C1"/>
                </a:solidFill>
                <a:effectLst/>
                <a:ea typeface="Calibri" panose="020F0502020204030204" pitchFamily="34" charset="0"/>
                <a:cs typeface="Times New Roman" panose="02020603050405020304" pitchFamily="18" charset="0"/>
                <a:hlinkClick r:id="rId3"/>
              </a:rPr>
              <a:t>united-church.ca</a:t>
            </a:r>
            <a:r>
              <a:rPr lang="en-CA" sz="2800" dirty="0">
                <a:solidFill>
                  <a:srgbClr val="0563C1"/>
                </a:solidFill>
                <a:effectLst/>
                <a:ea typeface="Calibri" panose="020F0502020204030204" pitchFamily="34" charset="0"/>
                <a:cs typeface="Times New Roman" panose="02020603050405020304" pitchFamily="18" charset="0"/>
              </a:rPr>
              <a:t> </a:t>
            </a:r>
            <a:r>
              <a:rPr lang="en-CA" sz="2800" dirty="0">
                <a:solidFill>
                  <a:srgbClr val="000000"/>
                </a:solidFill>
                <a:effectLst/>
                <a:latin typeface="Tw Cen MT" panose="020B0602020104020603" pitchFamily="34" charset="77"/>
              </a:rPr>
              <a:t>and selecting the link for each strategic objective.</a:t>
            </a:r>
          </a:p>
          <a:p>
            <a:pPr>
              <a:lnSpc>
                <a:spcPct val="107000"/>
              </a:lnSpc>
              <a:spcAft>
                <a:spcPts val="800"/>
              </a:spcAft>
            </a:pPr>
            <a:endParaRPr lang="en-CA" sz="2800" dirty="0">
              <a:solidFill>
                <a:srgbClr val="000000"/>
              </a:solidFill>
              <a:latin typeface="Tw Cen MT" panose="020B0602020104020603" pitchFamily="34" charset="77"/>
            </a:endParaRPr>
          </a:p>
          <a:p>
            <a:pPr>
              <a:lnSpc>
                <a:spcPct val="107000"/>
              </a:lnSpc>
              <a:spcAft>
                <a:spcPts val="800"/>
              </a:spcAft>
            </a:pPr>
            <a:r>
              <a:rPr lang="en-CA" sz="2800" dirty="0"/>
              <a:t>See the full 2025 Strategic Plan Report by following </a:t>
            </a:r>
            <a:br>
              <a:rPr lang="en-CA" sz="2800" dirty="0"/>
            </a:br>
            <a:r>
              <a:rPr lang="en-CA" sz="2800" dirty="0"/>
              <a:t>this QR code or visit </a:t>
            </a:r>
            <a:r>
              <a:rPr lang="en-CA" sz="2800" b="1" dirty="0"/>
              <a:t>united-</a:t>
            </a:r>
            <a:r>
              <a:rPr lang="en-CA" sz="2800" b="1" dirty="0" err="1"/>
              <a:t>church.ca</a:t>
            </a:r>
            <a:r>
              <a:rPr lang="en-CA" sz="2800" b="1" dirty="0"/>
              <a:t>/call-vision</a:t>
            </a:r>
            <a:br>
              <a:rPr lang="en-CA" sz="2800" dirty="0">
                <a:solidFill>
                  <a:srgbClr val="000000"/>
                </a:solidFill>
                <a:effectLst/>
                <a:latin typeface="Tw Cen MT" panose="020B0602020104020603" pitchFamily="34" charset="77"/>
              </a:rPr>
            </a:br>
            <a:br>
              <a:rPr lang="en-CA" sz="2800" dirty="0">
                <a:solidFill>
                  <a:srgbClr val="000000"/>
                </a:solidFill>
                <a:effectLst/>
                <a:latin typeface="Tw Cen MT" panose="020B0602020104020603" pitchFamily="34" charset="77"/>
              </a:rPr>
            </a:br>
            <a:endParaRPr lang="en-CA" sz="2800" dirty="0">
              <a:solidFill>
                <a:srgbClr val="000000"/>
              </a:solidFill>
              <a:effectLst/>
              <a:latin typeface="Tw Cen MT" panose="020B0602020104020603" pitchFamily="34" charset="77"/>
            </a:endParaRPr>
          </a:p>
          <a:p>
            <a:pPr>
              <a:lnSpc>
                <a:spcPct val="107000"/>
              </a:lnSpc>
              <a:spcAft>
                <a:spcPts val="800"/>
              </a:spcAft>
              <a:buNone/>
            </a:pPr>
            <a:endParaRPr lang="en-CA" sz="2000" dirty="0">
              <a:effectLst/>
              <a:ea typeface="Calibri" panose="020F0502020204030204" pitchFamily="34" charset="0"/>
              <a:cs typeface="Times New Roman" panose="02020603050405020304" pitchFamily="18" charset="0"/>
            </a:endParaRPr>
          </a:p>
        </p:txBody>
      </p:sp>
      <p:pic>
        <p:nvPicPr>
          <p:cNvPr id="4" name="Graphic 3">
            <a:extLst>
              <a:ext uri="{FF2B5EF4-FFF2-40B4-BE49-F238E27FC236}">
                <a16:creationId xmlns:a16="http://schemas.microsoft.com/office/drawing/2014/main" id="{3E204EEC-30C8-35AE-6DE0-751BE5E67E3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598118" y="2950685"/>
            <a:ext cx="2626141" cy="2626141"/>
          </a:xfrm>
          <a:prstGeom prst="rect">
            <a:avLst/>
          </a:prstGeom>
        </p:spPr>
      </p:pic>
      <p:cxnSp>
        <p:nvCxnSpPr>
          <p:cNvPr id="14" name="Straight Arrow Connector 13">
            <a:extLst>
              <a:ext uri="{FF2B5EF4-FFF2-40B4-BE49-F238E27FC236}">
                <a16:creationId xmlns:a16="http://schemas.microsoft.com/office/drawing/2014/main" id="{34CCFE30-AF08-40B2-C17E-758585752AF4}"/>
              </a:ext>
            </a:extLst>
          </p:cNvPr>
          <p:cNvCxnSpPr>
            <a:cxnSpLocks/>
          </p:cNvCxnSpPr>
          <p:nvPr/>
        </p:nvCxnSpPr>
        <p:spPr>
          <a:xfrm>
            <a:off x="7760970" y="3824288"/>
            <a:ext cx="825719" cy="0"/>
          </a:xfrm>
          <a:prstGeom prst="straightConnector1">
            <a:avLst/>
          </a:prstGeom>
          <a:ln w="44450" cap="rnd">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D07E-0F2E-7649-97A9-BACFA0B75A62}"/>
              </a:ext>
            </a:extLst>
          </p:cNvPr>
          <p:cNvSpPr>
            <a:spLocks noGrp="1"/>
          </p:cNvSpPr>
          <p:nvPr>
            <p:ph type="ctrTitle"/>
          </p:nvPr>
        </p:nvSpPr>
        <p:spPr>
          <a:xfrm>
            <a:off x="3628572" y="3207657"/>
            <a:ext cx="7561941" cy="2613030"/>
          </a:xfrm>
        </p:spPr>
        <p:txBody>
          <a:bodyPr>
            <a:noAutofit/>
          </a:bodyPr>
          <a:lstStyle/>
          <a:p>
            <a:r>
              <a:rPr lang="en-US" sz="3600" dirty="0"/>
              <a:t>Discipleship Inspired </a:t>
            </a:r>
            <a:br>
              <a:rPr lang="en-US" sz="3600" dirty="0"/>
            </a:br>
            <a:r>
              <a:rPr lang="en-US" sz="3600" dirty="0"/>
              <a:t>Data-informed</a:t>
            </a:r>
            <a:br>
              <a:rPr lang="en-US" sz="3600" dirty="0"/>
            </a:br>
            <a:r>
              <a:rPr lang="en-US" sz="3600" dirty="0"/>
              <a:t>Whole Church</a:t>
            </a:r>
            <a:br>
              <a:rPr lang="en-US" sz="3600" dirty="0"/>
            </a:br>
            <a:r>
              <a:rPr lang="en-US" sz="3600" dirty="0"/>
              <a:t>Hope-Filled</a:t>
            </a:r>
            <a:br>
              <a:rPr lang="en-US" sz="3600" dirty="0"/>
            </a:br>
            <a:r>
              <a:rPr lang="en-US" sz="3600" dirty="0">
                <a:solidFill>
                  <a:srgbClr val="002B55"/>
                </a:solidFill>
              </a:rPr>
              <a:t>Vision and Strategy </a:t>
            </a:r>
            <a:br>
              <a:rPr lang="en-US" sz="3600" dirty="0"/>
            </a:br>
            <a:r>
              <a:rPr lang="en-US" sz="3600" dirty="0"/>
              <a:t>for a Bolder Future  </a:t>
            </a:r>
          </a:p>
        </p:txBody>
      </p:sp>
      <p:pic>
        <p:nvPicPr>
          <p:cNvPr id="5" name="Picture 4">
            <a:extLst>
              <a:ext uri="{FF2B5EF4-FFF2-40B4-BE49-F238E27FC236}">
                <a16:creationId xmlns:a16="http://schemas.microsoft.com/office/drawing/2014/main" id="{90ADE321-3C10-4824-BB27-C2FCBE9621D9}"/>
              </a:ext>
            </a:extLst>
          </p:cNvPr>
          <p:cNvPicPr>
            <a:picLocks noChangeAspect="1"/>
          </p:cNvPicPr>
          <p:nvPr/>
        </p:nvPicPr>
        <p:blipFill>
          <a:blip r:embed="rId3"/>
          <a:stretch>
            <a:fillRect/>
          </a:stretch>
        </p:blipFill>
        <p:spPr>
          <a:xfrm>
            <a:off x="1001487" y="494214"/>
            <a:ext cx="5108891" cy="3286029"/>
          </a:xfrm>
          <a:prstGeom prst="rect">
            <a:avLst/>
          </a:prstGeom>
        </p:spPr>
      </p:pic>
    </p:spTree>
    <p:extLst>
      <p:ext uri="{BB962C8B-B14F-4D97-AF65-F5344CB8AC3E}">
        <p14:creationId xmlns:p14="http://schemas.microsoft.com/office/powerpoint/2010/main" val="28724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72E0E3-9953-8CA4-137A-043CA90C5673}"/>
              </a:ext>
            </a:extLst>
          </p:cNvPr>
          <p:cNvSpPr>
            <a:spLocks noGrp="1"/>
          </p:cNvSpPr>
          <p:nvPr>
            <p:ph type="ctrTitle"/>
          </p:nvPr>
        </p:nvSpPr>
        <p:spPr/>
        <p:txBody>
          <a:bodyPr/>
          <a:lstStyle/>
          <a:p>
            <a:r>
              <a:rPr lang="en-US"/>
              <a:t>Who Responded</a:t>
            </a:r>
          </a:p>
        </p:txBody>
      </p:sp>
      <p:sp>
        <p:nvSpPr>
          <p:cNvPr id="6" name="Content Placeholder 5">
            <a:extLst>
              <a:ext uri="{FF2B5EF4-FFF2-40B4-BE49-F238E27FC236}">
                <a16:creationId xmlns:a16="http://schemas.microsoft.com/office/drawing/2014/main" id="{AC1269FF-55D9-7B86-59C5-769D6E5A25C6}"/>
              </a:ext>
            </a:extLst>
          </p:cNvPr>
          <p:cNvSpPr>
            <a:spLocks noGrp="1"/>
          </p:cNvSpPr>
          <p:nvPr>
            <p:ph idx="13"/>
          </p:nvPr>
        </p:nvSpPr>
        <p:spPr>
          <a:xfrm>
            <a:off x="449385" y="1710682"/>
            <a:ext cx="6512560" cy="4125278"/>
          </a:xfrm>
        </p:spPr>
        <p:txBody>
          <a:bodyPr lIns="91440" tIns="45720" rIns="91440" bIns="45720" anchor="t"/>
          <a:lstStyle/>
          <a:p>
            <a:pPr marL="0" indent="0">
              <a:buNone/>
            </a:pPr>
            <a:r>
              <a:rPr lang="en-US" dirty="0"/>
              <a:t>A broad cross‑section of the church:</a:t>
            </a:r>
          </a:p>
          <a:p>
            <a:pPr marL="0" indent="0">
              <a:buNone/>
            </a:pPr>
            <a:endParaRPr lang="en-US" dirty="0">
              <a:latin typeface="Tw Cen MT"/>
            </a:endParaRPr>
          </a:p>
          <a:p>
            <a:r>
              <a:rPr lang="en-US" dirty="0">
                <a:latin typeface="Tw Cen MT"/>
              </a:rPr>
              <a:t>Over </a:t>
            </a:r>
            <a:r>
              <a:rPr lang="en-US" dirty="0">
                <a:solidFill>
                  <a:srgbClr val="C00000"/>
                </a:solidFill>
                <a:latin typeface="Tw Cen MT"/>
              </a:rPr>
              <a:t>3,000</a:t>
            </a:r>
            <a:r>
              <a:rPr lang="en-US" dirty="0">
                <a:latin typeface="Tw Cen MT"/>
              </a:rPr>
              <a:t> respondents</a:t>
            </a:r>
          </a:p>
          <a:p>
            <a:r>
              <a:rPr lang="en-US" dirty="0">
                <a:latin typeface="Tw Cen MT"/>
              </a:rPr>
              <a:t>Lay leaders, ministry personnel, staff</a:t>
            </a:r>
          </a:p>
          <a:p>
            <a:r>
              <a:rPr lang="en-US" dirty="0"/>
              <a:t>Representation from every Regional Council</a:t>
            </a:r>
          </a:p>
          <a:p>
            <a:r>
              <a:rPr lang="en-US" dirty="0"/>
              <a:t>Pilot, followed by broad release in March</a:t>
            </a:r>
          </a:p>
          <a:p>
            <a:pPr marL="0" indent="0">
              <a:buNone/>
            </a:pPr>
            <a:endParaRPr lang="en-US" dirty="0">
              <a:latin typeface="Tw Cen MT"/>
            </a:endParaRPr>
          </a:p>
        </p:txBody>
      </p:sp>
      <p:pic>
        <p:nvPicPr>
          <p:cNvPr id="2" name="Picture 1" descr="A clipboard with a pencil&#10;&#10;AI-generated content may be incorrect.">
            <a:extLst>
              <a:ext uri="{FF2B5EF4-FFF2-40B4-BE49-F238E27FC236}">
                <a16:creationId xmlns:a16="http://schemas.microsoft.com/office/drawing/2014/main" id="{BF45164C-FA1C-C55D-B7D9-0D1DE4F34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460" y="1524000"/>
            <a:ext cx="4738078" cy="3556001"/>
          </a:xfrm>
          <a:prstGeom prst="rect">
            <a:avLst/>
          </a:prstGeom>
        </p:spPr>
      </p:pic>
    </p:spTree>
    <p:extLst>
      <p:ext uri="{BB962C8B-B14F-4D97-AF65-F5344CB8AC3E}">
        <p14:creationId xmlns:p14="http://schemas.microsoft.com/office/powerpoint/2010/main" val="3599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FF80-78B9-4E13-B2F1-6040DD81070F}"/>
              </a:ext>
            </a:extLst>
          </p:cNvPr>
          <p:cNvSpPr>
            <a:spLocks noGrp="1"/>
          </p:cNvSpPr>
          <p:nvPr>
            <p:ph type="ctrTitle"/>
          </p:nvPr>
        </p:nvSpPr>
        <p:spPr>
          <a:xfrm>
            <a:off x="1524000" y="470204"/>
            <a:ext cx="10348686" cy="1053796"/>
          </a:xfrm>
        </p:spPr>
        <p:txBody>
          <a:bodyPr>
            <a:normAutofit fontScale="90000"/>
          </a:bodyPr>
          <a:lstStyle/>
          <a:p>
            <a:r>
              <a:rPr lang="en-US" dirty="0"/>
              <a:t>10-year Strategic Direction </a:t>
            </a:r>
            <a:br>
              <a:rPr lang="en-US" dirty="0"/>
            </a:br>
            <a:r>
              <a:rPr lang="en-US" dirty="0"/>
              <a:t>Approved by General Council Executive in November 2025</a:t>
            </a:r>
            <a:endParaRPr lang="en-CA" dirty="0"/>
          </a:p>
        </p:txBody>
      </p:sp>
      <p:sp>
        <p:nvSpPr>
          <p:cNvPr id="3" name="Content Placeholder 2">
            <a:extLst>
              <a:ext uri="{FF2B5EF4-FFF2-40B4-BE49-F238E27FC236}">
                <a16:creationId xmlns:a16="http://schemas.microsoft.com/office/drawing/2014/main" id="{5E41644C-A7CC-4067-8DE7-54FAB95719D5}"/>
              </a:ext>
            </a:extLst>
          </p:cNvPr>
          <p:cNvSpPr>
            <a:spLocks noGrp="1"/>
          </p:cNvSpPr>
          <p:nvPr>
            <p:ph idx="13"/>
          </p:nvPr>
        </p:nvSpPr>
        <p:spPr>
          <a:xfrm>
            <a:off x="1857829" y="1524000"/>
            <a:ext cx="9144000" cy="4017818"/>
          </a:xfrm>
        </p:spPr>
        <p:txBody>
          <a:bodyPr/>
          <a:lstStyle/>
          <a:p>
            <a:pPr marL="0" indent="0" algn="ctr">
              <a:buNone/>
            </a:pPr>
            <a:r>
              <a:rPr lang="en-US" sz="3200" b="0" dirty="0"/>
              <a:t>In The United Church of Canada, inspired, resilient and diverse contextual communities of disciples </a:t>
            </a:r>
            <a:r>
              <a:rPr lang="en-US" sz="3200" b="0" dirty="0">
                <a:solidFill>
                  <a:srgbClr val="C00000"/>
                </a:solidFill>
              </a:rPr>
              <a:t>seek to continue the story of Jesus by embodying Christ’s presence in the world. </a:t>
            </a:r>
            <a:r>
              <a:rPr lang="en-US" sz="3200" b="0" dirty="0"/>
              <a:t>The church is present and deeply connected coast to coast to coast in rural and urban settings, and in ecumenical and global relationships.  Guided by hope-filled, adaptive and effective ministry leaders, the denomination is increasingly multigenerational, multiracial, and intercultural.   </a:t>
            </a:r>
          </a:p>
          <a:p>
            <a:endParaRPr lang="en-CA" dirty="0"/>
          </a:p>
        </p:txBody>
      </p:sp>
    </p:spTree>
    <p:extLst>
      <p:ext uri="{BB962C8B-B14F-4D97-AF65-F5344CB8AC3E}">
        <p14:creationId xmlns:p14="http://schemas.microsoft.com/office/powerpoint/2010/main" val="199208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D3A6-533B-4FBF-9A85-420725E382BF}"/>
              </a:ext>
            </a:extLst>
          </p:cNvPr>
          <p:cNvSpPr>
            <a:spLocks noGrp="1"/>
          </p:cNvSpPr>
          <p:nvPr>
            <p:ph type="ctrTitle"/>
          </p:nvPr>
        </p:nvSpPr>
        <p:spPr>
          <a:xfrm>
            <a:off x="478693" y="2469279"/>
            <a:ext cx="7248769" cy="1188322"/>
          </a:xfrm>
        </p:spPr>
        <p:txBody>
          <a:bodyPr lIns="91440" tIns="45720" rIns="91440" bIns="45720" anchor="t">
            <a:noAutofit/>
          </a:bodyPr>
          <a:lstStyle/>
          <a:p>
            <a:pPr algn="l"/>
            <a:r>
              <a:rPr lang="en-US" sz="3200" dirty="0">
                <a:latin typeface="Tw Cen MT"/>
                <a:cs typeface="Almarai Bold"/>
              </a:rPr>
              <a:t>Respondents overwhelmingly support the Toward 2035 vision</a:t>
            </a:r>
            <a:br>
              <a:rPr lang="en-US" sz="3200" dirty="0">
                <a:latin typeface="Tw Cen MT"/>
                <a:cs typeface="Almarai Bold"/>
              </a:rPr>
            </a:br>
            <a:br>
              <a:rPr lang="en-US" sz="3200" dirty="0">
                <a:latin typeface="Tw Cen MT"/>
                <a:cs typeface="Almarai Bold"/>
              </a:rPr>
            </a:br>
            <a:r>
              <a:rPr lang="en-US" sz="3200" dirty="0">
                <a:latin typeface="Tw Cen MT"/>
                <a:cs typeface="Almarai Bold"/>
              </a:rPr>
              <a:t>From the </a:t>
            </a:r>
            <a:r>
              <a:rPr lang="en-US" sz="3200" dirty="0">
                <a:solidFill>
                  <a:srgbClr val="C00000"/>
                </a:solidFill>
                <a:highlight>
                  <a:srgbClr val="FFFF00"/>
                </a:highlight>
                <a:latin typeface="Tw Cen MT"/>
                <a:cs typeface="Almarai Bold"/>
              </a:rPr>
              <a:t>3053</a:t>
            </a:r>
            <a:r>
              <a:rPr lang="en-US" sz="3200" dirty="0">
                <a:latin typeface="Tw Cen MT"/>
                <a:cs typeface="Almarai Bold"/>
              </a:rPr>
              <a:t> Survey respondents: </a:t>
            </a:r>
            <a:br>
              <a:rPr lang="en-US" sz="3200" dirty="0"/>
            </a:br>
            <a:br>
              <a:rPr lang="en-US" sz="3200" dirty="0">
                <a:highlight>
                  <a:srgbClr val="FFFF00"/>
                </a:highlight>
              </a:rPr>
            </a:br>
            <a:r>
              <a:rPr lang="en-US" sz="3200" dirty="0">
                <a:solidFill>
                  <a:srgbClr val="C00000"/>
                </a:solidFill>
                <a:highlight>
                  <a:srgbClr val="FFFF00"/>
                </a:highlight>
                <a:latin typeface="Tw Cen MT"/>
                <a:cs typeface="Almarai Bold"/>
              </a:rPr>
              <a:t>91%</a:t>
            </a:r>
            <a:r>
              <a:rPr lang="en-US" sz="3200" dirty="0">
                <a:highlight>
                  <a:srgbClr val="FFFF00"/>
                </a:highlight>
                <a:latin typeface="Tw Cen MT"/>
                <a:cs typeface="Almarai Bold"/>
              </a:rPr>
              <a:t> </a:t>
            </a:r>
            <a:r>
              <a:rPr lang="en-US" sz="3200" dirty="0">
                <a:latin typeface="Tw Cen MT"/>
                <a:cs typeface="Almarai Bold"/>
              </a:rPr>
              <a:t>support Toward 2035 as a 10‑year direction</a:t>
            </a:r>
            <a:br>
              <a:rPr lang="en-US" sz="3200" dirty="0"/>
            </a:br>
            <a:br>
              <a:rPr lang="en-US" sz="3200" dirty="0"/>
            </a:br>
            <a:endParaRPr lang="en-US" sz="3200" dirty="0">
              <a:latin typeface="Tw Cen MT"/>
              <a:cs typeface="Almarai Bold"/>
            </a:endParaRPr>
          </a:p>
        </p:txBody>
      </p:sp>
      <p:sp>
        <p:nvSpPr>
          <p:cNvPr id="3" name="Subtitle 2">
            <a:extLst>
              <a:ext uri="{FF2B5EF4-FFF2-40B4-BE49-F238E27FC236}">
                <a16:creationId xmlns:a16="http://schemas.microsoft.com/office/drawing/2014/main" id="{24B2B02D-C966-4AFF-B762-76ADBCA572E7}"/>
              </a:ext>
            </a:extLst>
          </p:cNvPr>
          <p:cNvSpPr>
            <a:spLocks noGrp="1"/>
          </p:cNvSpPr>
          <p:nvPr>
            <p:ph type="subTitle" idx="1"/>
          </p:nvPr>
        </p:nvSpPr>
        <p:spPr>
          <a:xfrm>
            <a:off x="3063240" y="592854"/>
            <a:ext cx="7604760" cy="1014882"/>
          </a:xfrm>
        </p:spPr>
        <p:txBody>
          <a:bodyPr lIns="91440" tIns="45720" rIns="91440" bIns="45720" anchor="b"/>
          <a:lstStyle/>
          <a:p>
            <a:r>
              <a:rPr lang="en-US" sz="3600" b="1" dirty="0">
                <a:latin typeface="Tw Cen MT"/>
                <a:cs typeface="Almarai Light"/>
              </a:rPr>
              <a:t>Key Insights </a:t>
            </a:r>
          </a:p>
        </p:txBody>
      </p:sp>
      <p:pic>
        <p:nvPicPr>
          <p:cNvPr id="4" name="Picture 3" descr="A yellow arrow pointing towards white arrows&#10;&#10;AI-generated content may be incorrect.">
            <a:extLst>
              <a:ext uri="{FF2B5EF4-FFF2-40B4-BE49-F238E27FC236}">
                <a16:creationId xmlns:a16="http://schemas.microsoft.com/office/drawing/2014/main" id="{4098F944-B005-61B2-6E7D-D8CF5FC966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193" y="2549769"/>
            <a:ext cx="3585308" cy="2393462"/>
          </a:xfrm>
          <a:prstGeom prst="rect">
            <a:avLst/>
          </a:prstGeom>
        </p:spPr>
      </p:pic>
    </p:spTree>
    <p:extLst>
      <p:ext uri="{BB962C8B-B14F-4D97-AF65-F5344CB8AC3E}">
        <p14:creationId xmlns:p14="http://schemas.microsoft.com/office/powerpoint/2010/main" val="64308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59FF-7D33-3214-8BA2-C6BA466BB786}"/>
              </a:ext>
            </a:extLst>
          </p:cNvPr>
          <p:cNvSpPr>
            <a:spLocks noGrp="1"/>
          </p:cNvSpPr>
          <p:nvPr>
            <p:ph type="ctrTitle"/>
          </p:nvPr>
        </p:nvSpPr>
        <p:spPr/>
        <p:txBody>
          <a:bodyPr/>
          <a:lstStyle/>
          <a:p>
            <a:r>
              <a:rPr lang="en-US" dirty="0"/>
              <a:t>Why Support for the Vision Is So High</a:t>
            </a:r>
          </a:p>
        </p:txBody>
      </p:sp>
      <p:sp>
        <p:nvSpPr>
          <p:cNvPr id="3" name="Content Placeholder 2">
            <a:extLst>
              <a:ext uri="{FF2B5EF4-FFF2-40B4-BE49-F238E27FC236}">
                <a16:creationId xmlns:a16="http://schemas.microsoft.com/office/drawing/2014/main" id="{71637D0D-61AB-DC03-EF06-B6325305CC7D}"/>
              </a:ext>
            </a:extLst>
          </p:cNvPr>
          <p:cNvSpPr>
            <a:spLocks noGrp="1"/>
          </p:cNvSpPr>
          <p:nvPr>
            <p:ph idx="13"/>
          </p:nvPr>
        </p:nvSpPr>
        <p:spPr>
          <a:xfrm>
            <a:off x="534955" y="1844455"/>
            <a:ext cx="6040749" cy="3169089"/>
          </a:xfrm>
        </p:spPr>
        <p:txBody>
          <a:bodyPr/>
          <a:lstStyle/>
          <a:p>
            <a:pPr marL="0" indent="0">
              <a:buNone/>
            </a:pPr>
            <a:r>
              <a:rPr lang="en-US" sz="3200" dirty="0"/>
              <a:t>People </a:t>
            </a:r>
            <a:r>
              <a:rPr lang="en-US" sz="3200" dirty="0">
                <a:solidFill>
                  <a:srgbClr val="C00000"/>
                </a:solidFill>
              </a:rPr>
              <a:t>support Toward 2035 </a:t>
            </a:r>
            <a:r>
              <a:rPr lang="en-US" sz="3200" dirty="0"/>
              <a:t>because it connects to:</a:t>
            </a:r>
          </a:p>
          <a:p>
            <a:r>
              <a:rPr lang="en-US" dirty="0"/>
              <a:t>Faith and following Jesus</a:t>
            </a:r>
          </a:p>
          <a:p>
            <a:r>
              <a:rPr lang="en-US" dirty="0"/>
              <a:t>Inclusion and “All means All”</a:t>
            </a:r>
          </a:p>
          <a:p>
            <a:r>
              <a:rPr lang="en-US" dirty="0"/>
              <a:t>Hope in the face of decline</a:t>
            </a:r>
          </a:p>
          <a:p>
            <a:r>
              <a:rPr lang="en-US" dirty="0"/>
              <a:t>Recognition that change is unavoidable</a:t>
            </a:r>
          </a:p>
          <a:p>
            <a:r>
              <a:rPr lang="en-US" dirty="0"/>
              <a:t>Aspiration, but not </a:t>
            </a:r>
            <a:r>
              <a:rPr lang="en-US" dirty="0" err="1"/>
              <a:t>naïvete</a:t>
            </a:r>
            <a:endParaRPr lang="en-US" dirty="0"/>
          </a:p>
        </p:txBody>
      </p:sp>
      <p:pic>
        <p:nvPicPr>
          <p:cNvPr id="6" name="Picture 5">
            <a:extLst>
              <a:ext uri="{FF2B5EF4-FFF2-40B4-BE49-F238E27FC236}">
                <a16:creationId xmlns:a16="http://schemas.microsoft.com/office/drawing/2014/main" id="{9B284CBE-5720-45AB-BF1A-C5F85FF40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6157" y="1737050"/>
            <a:ext cx="5200260" cy="3900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9755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0D04E1B-0DDA-7443-899E-DC67DEEE4B80}" vid="{7133560B-1A46-D44C-B00B-662489134345}"/>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0D04E1B-0DDA-7443-899E-DC67DEEE4B80}" vid="{7133560B-1A46-D44C-B00B-6624891343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c940ca1-5ff5-4c12-9ecd-e33ede4a829f"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gion xmlns="eb6d8c5d-5b31-4807-8756-a31b61bec20d" xsi:nil="true"/>
    <TaxCatchAll xmlns="eb6d8c5d-5b31-4807-8756-a31b61bec20d" xsi:nil="true"/>
    <lcf76f155ced4ddcb4097134ff3c332f xmlns="0f5afe44-bc59-430f-84b4-3d8d9f3aba76">
      <Terms xmlns="http://schemas.microsoft.com/office/infopath/2007/PartnerControls"/>
    </lcf76f155ced4ddcb4097134ff3c332f>
    <Image xmlns="0f5afe44-bc59-430f-84b4-3d8d9f3aba76" xsi:nil="true"/>
    <ReviewStatus xmlns="0f5afe44-bc59-430f-84b4-3d8d9f3aba76">Awaiting First Approval</ReviewStatus>
    <Month xmlns="0f5afe44-bc59-430f-84b4-3d8d9f3aba76" xsi:nil="true"/>
    <Language xmlns="0f5afe44-bc59-430f-84b4-3d8d9f3aba76" xsi:nil="true"/>
    <Description0 xmlns="0f5afe44-bc59-430f-84b4-3d8d9f3aba76">Draft</Description0>
    <Program xmlns="0f5afe44-bc59-430f-84b4-3d8d9f3aba76" xsi:nil="true"/>
    <AuthorName xmlns="0f5afe44-bc59-430f-84b4-3d8d9f3aba76" xsi:nil="true"/>
    <Thumbnail xmlns="0f5afe44-bc59-430f-84b4-3d8d9f3aba76" xsi:nil="true"/>
    <Author_x0020_E_x002d_mail xmlns="0f5afe44-bc59-430f-84b4-3d8d9f3aba76" xsi:nil="true"/>
    <Year xmlns="0f5afe44-bc59-430f-84b4-3d8d9f3aba76" xsi:nil="true"/>
    <Month0 xmlns="0f5afe44-bc59-430f-84b4-3d8d9f3aba76"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9FE5E90AE546242A341D6532B126A0D" ma:contentTypeVersion="35" ma:contentTypeDescription="Create a new document." ma:contentTypeScope="" ma:versionID="a27b688860ebf02473d2e4b8db649926">
  <xsd:schema xmlns:xsd="http://www.w3.org/2001/XMLSchema" xmlns:xs="http://www.w3.org/2001/XMLSchema" xmlns:p="http://schemas.microsoft.com/office/2006/metadata/properties" xmlns:ns2="eb6d8c5d-5b31-4807-8756-a31b61bec20d" xmlns:ns3="0f5afe44-bc59-430f-84b4-3d8d9f3aba76" xmlns:ns4="6599bc83-b20a-4fbd-85f2-25218f81fa23" targetNamespace="http://schemas.microsoft.com/office/2006/metadata/properties" ma:root="true" ma:fieldsID="4da35e0dc137be6a60e69c5e08a24846" ns2:_="" ns3:_="" ns4:_="">
    <xsd:import namespace="eb6d8c5d-5b31-4807-8756-a31b61bec20d"/>
    <xsd:import namespace="0f5afe44-bc59-430f-84b4-3d8d9f3aba76"/>
    <xsd:import namespace="6599bc83-b20a-4fbd-85f2-25218f81fa23"/>
    <xsd:element name="properties">
      <xsd:complexType>
        <xsd:sequence>
          <xsd:element name="documentManagement">
            <xsd:complexType>
              <xsd:all>
                <xsd:element ref="ns2:Reg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Description0" minOccurs="0"/>
                <xsd:element ref="ns4:SharedWithUsers" minOccurs="0"/>
                <xsd:element ref="ns4:SharedWithDetails" minOccurs="0"/>
                <xsd:element ref="ns3:ReviewStatus"/>
                <xsd:element ref="ns3:AuthorName" minOccurs="0"/>
                <xsd:element ref="ns3:Author_x0020_E_x002d_mail" minOccurs="0"/>
                <xsd:element ref="ns3:MediaLengthInSeconds" minOccurs="0"/>
                <xsd:element ref="ns3:Program" minOccurs="0"/>
                <xsd:element ref="ns3:Year" minOccurs="0"/>
                <xsd:element ref="ns3:Month0" minOccurs="0"/>
                <xsd:element ref="ns3:Language" minOccurs="0"/>
                <xsd:element ref="ns3:lcf76f155ced4ddcb4097134ff3c332f" minOccurs="0"/>
                <xsd:element ref="ns2:TaxCatchAll" minOccurs="0"/>
                <xsd:element ref="ns3:Thumbnail" minOccurs="0"/>
                <xsd:element ref="ns3:Image" minOccurs="0"/>
                <xsd:element ref="ns3:MediaServiceObjectDetectorVersions" minOccurs="0"/>
                <xsd:element ref="ns3:MediaServiceSearchProperties" minOccurs="0"/>
                <xsd:element ref="ns3:MediaServiceMetadata" minOccurs="0"/>
                <xsd:element ref="ns3:MediaServiceFastMetadata" minOccurs="0"/>
                <xsd:element ref="ns3:Month" minOccurs="0"/>
                <xsd:element ref="ns3:MediaServiceDateTake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9" nillable="true" ma:displayName="Taxonomy Catch All Column" ma:hidden="true" ma:list="{d0590a80-c9cb-44a2-8173-dc50a122f245}" ma:internalName="TaxCatchAll" ma:showField="CatchAllData" ma:web="6599bc83-b20a-4fbd-85f2-25218f81fa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5afe44-bc59-430f-84b4-3d8d9f3aba76" elementFormDefault="qualified">
    <xsd:import namespace="http://schemas.microsoft.com/office/2006/documentManagement/types"/>
    <xsd:import namespace="http://schemas.microsoft.com/office/infopath/2007/PartnerControls"/>
    <xsd:element name="MediaServiceAutoTags" ma:index="9" nillable="true" ma:displayName="Tags" ma:internalName="MediaServiceAutoTags"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Description0" ma:index="16" nillable="true" ma:displayName="Document status" ma:default="Draft" ma:description="What state is the information in, draft ( under review) or final. Ready to be shared/used" ma:format="Dropdown" ma:internalName="Description0">
      <xsd:simpleType>
        <xsd:restriction base="dms:Choice">
          <xsd:enumeration value="Draft"/>
          <xsd:enumeration value="Final"/>
          <xsd:enumeration value="Choice 3"/>
        </xsd:restriction>
      </xsd:simpleType>
    </xsd:element>
    <xsd:element name="ReviewStatus" ma:index="19" ma:displayName="Review Status" ma:default="Awaiting First Approval" ma:format="Dropdown" ma:internalName="ReviewStatus">
      <xsd:simpleType>
        <xsd:restriction base="dms:Choice">
          <xsd:enumeration value="Awaiting First Approval"/>
          <xsd:enumeration value="Awaiting Second Approval"/>
          <xsd:enumeration value="Awaiting Expert Review"/>
          <xsd:enumeration value="Expert Reviewed"/>
          <xsd:enumeration value="UCRD Reviewed"/>
          <xsd:enumeration value="Ready for Consultation"/>
          <xsd:enumeration value="In Contract Negotiations"/>
          <xsd:enumeration value="In Production"/>
          <xsd:enumeration value="Rejected"/>
        </xsd:restriction>
      </xsd:simpleType>
    </xsd:element>
    <xsd:element name="AuthorName" ma:index="20" nillable="true" ma:displayName="Author Name" ma:format="Dropdown" ma:internalName="AuthorName">
      <xsd:simpleType>
        <xsd:restriction base="dms:Text">
          <xsd:maxLength value="255"/>
        </xsd:restriction>
      </xsd:simpleType>
    </xsd:element>
    <xsd:element name="Author_x0020_E_x002d_mail" ma:index="21" nillable="true" ma:displayName="Author E-mail" ma:internalName="Author_x0020_E_x002d_mail">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Program" ma:index="23" nillable="true" ma:displayName="Program" ma:format="Dropdown" ma:internalName="Program">
      <xsd:simpleType>
        <xsd:restriction base="dms:Note">
          <xsd:maxLength value="255"/>
        </xsd:restriction>
      </xsd:simpleType>
    </xsd:element>
    <xsd:element name="Year" ma:index="24" nillable="true" ma:displayName="Year" ma:format="Dropdown" ma:internalName="Year">
      <xsd:simpleType>
        <xsd:restriction base="dms:Text">
          <xsd:maxLength value="255"/>
        </xsd:restriction>
      </xsd:simpleType>
    </xsd:element>
    <xsd:element name="Month0" ma:index="25" nillable="true" ma:displayName="Month" ma:format="Dropdown" ma:internalName="Month0">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Language" ma:index="26" nillable="true" ma:displayName="Language" ma:format="Dropdown" ma:internalName="Language">
      <xsd:simpleType>
        <xsd:restriction base="dms:Choice">
          <xsd:enumeration value="English"/>
          <xsd:enumeration value="French"/>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Thumbnail" ma:index="30" nillable="true" ma:displayName="Thumbnail" ma:format="Thumbnail" ma:internalName="Thumbnail">
      <xsd:simpleType>
        <xsd:restriction base="dms:Unknown"/>
      </xsd:simpleType>
    </xsd:element>
    <xsd:element name="Image" ma:index="31" nillable="true" ma:displayName="Image" ma:format="Thumbnail" ma:internalName="Image">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Metadata" ma:index="34" nillable="true" ma:displayName="MediaServiceMetadata" ma:hidden="true" ma:internalName="MediaServiceMetadata" ma:readOnly="true">
      <xsd:simpleType>
        <xsd:restriction base="dms:Note"/>
      </xsd:simpleType>
    </xsd:element>
    <xsd:element name="MediaServiceFastMetadata" ma:index="35" nillable="true" ma:displayName="MediaServiceFastMetadata" ma:hidden="true" ma:internalName="MediaServiceFastMetadata" ma:readOnly="true">
      <xsd:simpleType>
        <xsd:restriction base="dms:Note"/>
      </xsd:simpleType>
    </xsd:element>
    <xsd:element name="Month" ma:index="36" nillable="true" ma:displayName="Issue" ma:format="Dropdown" ma:internalName="Month">
      <xsd:simpleType>
        <xsd:restriction base="dms:Choice">
          <xsd:enumeration value="May 2020"/>
          <xsd:enumeration value="October 2020"/>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99bc83-b20a-4fbd-85f2-25218f81fa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DA3C7-0E7A-4ABE-8B5E-1977C589518C}">
  <ds:schemaRefs>
    <ds:schemaRef ds:uri="Microsoft.SharePoint.Taxonomy.ContentTypeSync"/>
  </ds:schemaRefs>
</ds:datastoreItem>
</file>

<file path=customXml/itemProps2.xml><?xml version="1.0" encoding="utf-8"?>
<ds:datastoreItem xmlns:ds="http://schemas.openxmlformats.org/officeDocument/2006/customXml" ds:itemID="{F178E0EB-8407-425F-9978-B4F28DD14B9B}">
  <ds:schemaRefs>
    <ds:schemaRef ds:uri="http://schemas.microsoft.com/sharepoint/v3/contenttype/forms"/>
  </ds:schemaRefs>
</ds:datastoreItem>
</file>

<file path=customXml/itemProps3.xml><?xml version="1.0" encoding="utf-8"?>
<ds:datastoreItem xmlns:ds="http://schemas.openxmlformats.org/officeDocument/2006/customXml" ds:itemID="{ACBC4209-3033-4FA1-8469-2D5A6FE7566D}">
  <ds:schemaRefs>
    <ds:schemaRef ds:uri="http://purl.org/dc/dcmitype/"/>
    <ds:schemaRef ds:uri="http://schemas.microsoft.com/office/2006/documentManagement/types"/>
    <ds:schemaRef ds:uri="http://schemas.microsoft.com/office/2006/metadata/properties"/>
    <ds:schemaRef ds:uri="eb6d8c5d-5b31-4807-8756-a31b61bec20d"/>
    <ds:schemaRef ds:uri="http://purl.org/dc/terms/"/>
    <ds:schemaRef ds:uri="http://schemas.openxmlformats.org/package/2006/metadata/core-properties"/>
    <ds:schemaRef ds:uri="8d2aa09f-df00-48b5-90ea-04910f51f4dd"/>
    <ds:schemaRef ds:uri="http://purl.org/dc/elements/1.1/"/>
    <ds:schemaRef ds:uri="c30a2454-9f16-415c-933f-b99d2eec5fb3"/>
    <ds:schemaRef ds:uri="http://www.w3.org/XML/1998/namespace"/>
    <ds:schemaRef ds:uri="http://schemas.microsoft.com/office/infopath/2007/PartnerControls"/>
    <ds:schemaRef ds:uri="0f5afe44-bc59-430f-84b4-3d8d9f3aba76"/>
  </ds:schemaRefs>
</ds:datastoreItem>
</file>

<file path=customXml/itemProps4.xml><?xml version="1.0" encoding="utf-8"?>
<ds:datastoreItem xmlns:ds="http://schemas.openxmlformats.org/officeDocument/2006/customXml" ds:itemID="{F2658D08-CEC6-4DAD-8C86-3F556F794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0f5afe44-bc59-430f-84b4-3d8d9f3aba76"/>
    <ds:schemaRef ds:uri="6599bc83-b20a-4fbd-85f2-25218f81f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Powerpoint English Strat Plan</Template>
  <TotalTime>7211</TotalTime>
  <Words>2208</Words>
  <Application>Microsoft Office PowerPoint</Application>
  <PresentationFormat>Widescreen</PresentationFormat>
  <Paragraphs>257</Paragraphs>
  <Slides>26</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Aptos Narrow</vt:lpstr>
      <vt:lpstr>Arial</vt:lpstr>
      <vt:lpstr>Calibri</vt:lpstr>
      <vt:lpstr>system-ui</vt:lpstr>
      <vt:lpstr>Tw Cen MT</vt:lpstr>
      <vt:lpstr>Office Theme</vt:lpstr>
      <vt:lpstr>1_Office Theme</vt:lpstr>
      <vt:lpstr>2026 General Council  Office Report</vt:lpstr>
      <vt:lpstr>Greetings </vt:lpstr>
      <vt:lpstr>The General Council Office’s Strategic Plan is helping the church realize our Vision,  working closely with regional councils across the country.  The first six months of 2026 have focused on concluding some initiatives and moving to 2026-2028 Strategic Plan—a shift from measuring activity to impact.</vt:lpstr>
      <vt:lpstr>PowerPoint Presentation</vt:lpstr>
      <vt:lpstr>Discipleship Inspired  Data-informed Whole Church Hope-Filled Vision and Strategy  for a Bolder Future  </vt:lpstr>
      <vt:lpstr>Who Responded</vt:lpstr>
      <vt:lpstr>10-year Strategic Direction  Approved by General Council Executive in November 2025</vt:lpstr>
      <vt:lpstr>Respondents overwhelmingly support the Toward 2035 vision  From the 3053 Survey respondents:   91% support Toward 2035 as a 10‑year direction  </vt:lpstr>
      <vt:lpstr>Why Support for the Vision Is So High</vt:lpstr>
      <vt:lpstr>Emotional Responses</vt:lpstr>
      <vt:lpstr>When People Are Skeptical</vt:lpstr>
      <vt:lpstr>Do you support this as a 10-year direction? Why Some Answered ‘No’  </vt:lpstr>
      <vt:lpstr>The Message People Heard</vt:lpstr>
      <vt:lpstr>Awareness of Toward 2035 is high especially among denominational leaders </vt:lpstr>
      <vt:lpstr>What Communities Say They Need</vt:lpstr>
      <vt:lpstr>Reaching Out</vt:lpstr>
      <vt:lpstr>What The Survey Is Really Telling Us</vt:lpstr>
      <vt:lpstr>T2035 Resources</vt:lpstr>
      <vt:lpstr>PowerPoint Presentation</vt:lpstr>
      <vt:lpstr>National Indigenous Spiritual Gathering</vt:lpstr>
      <vt:lpstr>Review of the 2018 Structural Changes </vt:lpstr>
      <vt:lpstr>General Secretary Search</vt:lpstr>
      <vt:lpstr>Remit on Regional Council Membership</vt:lpstr>
      <vt:lpstr>Sustainable Global and Ecumenical Partnerships</vt:lpstr>
      <vt:lpstr>Emerging Communities of Faith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and Vision</dc:title>
  <dc:creator>Ronda  Parkes</dc:creator>
  <cp:keywords>dbd</cp:keywords>
  <cp:lastModifiedBy>Natalie Matkovsky</cp:lastModifiedBy>
  <cp:revision>293</cp:revision>
  <dcterms:created xsi:type="dcterms:W3CDTF">2023-02-22T18:26:58Z</dcterms:created>
  <dcterms:modified xsi:type="dcterms:W3CDTF">2026-05-27T19:51:42Z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0x01010039FE5E90AE546242A341D6532B126A0D</vt:lpwstr>
  </property>
</Properties>
</file>